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4"/>
  </p:notesMasterIdLst>
  <p:sldIdLst>
    <p:sldId id="267" r:id="rId2"/>
    <p:sldId id="256" r:id="rId3"/>
    <p:sldId id="257" r:id="rId4"/>
    <p:sldId id="258" r:id="rId5"/>
    <p:sldId id="259" r:id="rId6"/>
    <p:sldId id="260" r:id="rId7"/>
    <p:sldId id="261" r:id="rId8"/>
    <p:sldId id="262" r:id="rId9"/>
    <p:sldId id="263" r:id="rId10"/>
    <p:sldId id="264" r:id="rId11"/>
    <p:sldId id="265" r:id="rId12"/>
    <p:sldId id="266" r:id="rId13"/>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9" d="100"/>
          <a:sy n="69" d="100"/>
        </p:scale>
        <p:origin x="677" y="3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255627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png"/><Relationship Id="rId7"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png"/><Relationship Id="rId7"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9144119"/>
          </a:xfrm>
          <a:prstGeom prst="rect">
            <a:avLst/>
          </a:prstGeom>
          <a:solidFill>
            <a:srgbClr val="FFFFFF">
              <a:alpha val="75000"/>
            </a:srgbClr>
          </a:solidFill>
          <a:ln/>
        </p:spPr>
        <p: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n-US" altLang="en-US" sz="3200" b="1" i="0"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endParaRPr lang="en-US" altLang="en-US" sz="3200" b="1" dirty="0">
              <a:latin typeface="Calibri" panose="020F0502020204030204" pitchFamily="34" charset="0"/>
              <a:ea typeface="Calibri" panose="020F0502020204030204" pitchFamily="34" charset="0"/>
              <a:cs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4000" b="1" i="0" strike="noStrike" cap="none" normalizeH="0" baseline="0" dirty="0">
                <a:ln>
                  <a:noFill/>
                </a:ln>
                <a:solidFill>
                  <a:schemeClr val="tx1"/>
                </a:solidFill>
                <a:effectLst/>
                <a:ea typeface="Calibri" panose="020F0502020204030204" pitchFamily="34" charset="0"/>
                <a:cs typeface="Times New Roman" panose="02020603050405020304" pitchFamily="18" charset="0"/>
              </a:rPr>
              <a:t>INFOSYS INTERNSHIP  PROJECT</a:t>
            </a: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4000" b="1" i="0" strike="noStrike" cap="none" normalizeH="0" baseline="0" dirty="0">
                <a:ln>
                  <a:noFill/>
                </a:ln>
                <a:solidFill>
                  <a:schemeClr val="tx1"/>
                </a:solidFill>
                <a:effectLst/>
                <a:ea typeface="Calibri" panose="020F0502020204030204" pitchFamily="34" charset="0"/>
                <a:cs typeface="Times New Roman" panose="02020603050405020304" pitchFamily="18" charset="0"/>
              </a:rPr>
              <a:t> PRESENTATION</a:t>
            </a:r>
            <a:endParaRPr kumimoji="0" lang="en-US" altLang="en-US" sz="4000" b="0" i="0" strike="noStrike" cap="none" normalizeH="0" baseline="0" dirty="0">
              <a:ln>
                <a:noFill/>
              </a:ln>
              <a:solidFill>
                <a:schemeClr val="tx1"/>
              </a:solidFill>
              <a:effectLst/>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r>
              <a:rPr kumimoji="0" lang="en-US" altLang="en-US" sz="24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COVERING THE INTERNSHIP UNDERTAKEN WITH</a:t>
            </a:r>
            <a:endParaRPr kumimoji="0" lang="en-US" altLang="en-US" sz="2400" b="0" i="0" u="none" strike="noStrike" cap="none" normalizeH="0" baseline="0" dirty="0">
              <a:ln>
                <a:noFill/>
              </a:ln>
              <a:solidFill>
                <a:schemeClr val="tx1"/>
              </a:solidFill>
              <a:effectLst/>
            </a:endParaRPr>
          </a:p>
          <a:p>
            <a:endParaRPr lang="en-IN" dirty="0"/>
          </a:p>
          <a:p>
            <a:endParaRPr lang="en-IN" dirty="0"/>
          </a:p>
          <a:p>
            <a:endParaRPr lang="en-IN" dirty="0"/>
          </a:p>
          <a:p>
            <a:endParaRPr lang="en-IN" dirty="0"/>
          </a:p>
          <a:p>
            <a:endParaRPr lang="en-IN" dirty="0"/>
          </a:p>
          <a:p>
            <a:endParaRPr lang="en-IN" dirty="0"/>
          </a:p>
          <a:p>
            <a:endParaRPr lang="en-IN" dirty="0"/>
          </a:p>
          <a:p>
            <a:pPr marL="0" marR="0" lvl="0" indent="0" algn="ctr" defTabSz="914400" rtl="0" eaLnBrk="0" fontAlgn="base" latinLnBrk="0" hangingPunct="0">
              <a:lnSpc>
                <a:spcPct val="100000"/>
              </a:lnSpc>
              <a:spcBef>
                <a:spcPct val="0"/>
              </a:spcBef>
              <a:spcAft>
                <a:spcPct val="0"/>
              </a:spcAft>
              <a:buClrTx/>
              <a:buSzTx/>
              <a:buFontTx/>
              <a:buNone/>
              <a:tabLst/>
            </a:pPr>
            <a:endParaRPr lang="en-IN" altLang="en-US" dirty="0"/>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r>
              <a:rPr kumimoji="0" lang="en-US" altLang="en-US" sz="3200" b="1" i="0" u="none" strike="noStrike" cap="none" normalizeH="0" baseline="0" dirty="0">
                <a:ln>
                  <a:noFill/>
                </a:ln>
                <a:solidFill>
                  <a:schemeClr val="tx1"/>
                </a:solidFill>
                <a:effectLst/>
                <a:latin typeface="Aptos Narrow" panose="020B0004020202020204" pitchFamily="34" charset="0"/>
                <a:ea typeface="Calibri" panose="020F0502020204030204" pitchFamily="34" charset="0"/>
                <a:cs typeface="Times New Roman" panose="02020603050405020304" pitchFamily="18" charset="0"/>
              </a:rPr>
              <a:t>On</a:t>
            </a:r>
            <a:endParaRPr kumimoji="0" lang="en-US" altLang="en-US" sz="3200" b="1" i="0" u="none" strike="noStrike" cap="none" normalizeH="0" baseline="0" dirty="0">
              <a:ln>
                <a:noFill/>
              </a:ln>
              <a:solidFill>
                <a:schemeClr val="tx1"/>
              </a:solidFill>
              <a:effectLst/>
              <a:latin typeface="Aptos Narrow" panose="020B0004020202020204"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000" b="1" i="0"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r>
              <a:rPr kumimoji="0" lang="en-US" altLang="en-US" sz="2800" b="1" i="0"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“X-RAY MEDICAL IMAGE CAPTIONING PROJECT</a:t>
            </a:r>
            <a:r>
              <a:rPr lang="en-US" altLang="en-US" sz="2800" b="1" dirty="0">
                <a:latin typeface="Calibri" panose="020F0502020204030204" pitchFamily="34" charset="0"/>
                <a:ea typeface="Calibri" panose="020F0502020204030204" pitchFamily="34" charset="0"/>
                <a:cs typeface="Times New Roman" panose="02020603050405020304" pitchFamily="18" charset="0"/>
              </a:rPr>
              <a:t>”</a:t>
            </a:r>
            <a:endParaRPr kumimoji="0" lang="en-US" altLang="en-US" sz="2800" b="0" i="0" strike="noStrike" cap="none" normalizeH="0" baseline="0" dirty="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chemeClr val="tx1"/>
                </a:solidFill>
                <a:effectLst/>
                <a:latin typeface="Calibri Light" panose="020F0302020204030204" pitchFamily="34" charset="0"/>
                <a:ea typeface="Calibri" panose="020F0502020204030204" pitchFamily="34" charset="0"/>
                <a:cs typeface="Calibri Light" panose="020F0302020204030204" pitchFamily="34" charset="0"/>
              </a:rPr>
              <a:t>   </a:t>
            </a:r>
            <a:r>
              <a:rPr kumimoji="0" lang="en-US" altLang="en-US" sz="3200" b="1" i="0" u="none" strike="noStrike" cap="none" normalizeH="0" baseline="0" dirty="0">
                <a:ln>
                  <a:noFill/>
                </a:ln>
                <a:solidFill>
                  <a:schemeClr val="tx1"/>
                </a:solidFill>
                <a:effectLst/>
                <a:latin typeface="adonis-web"/>
                <a:ea typeface="Calibri" panose="020F0502020204030204" pitchFamily="34" charset="0"/>
                <a:cs typeface="Calibri Light" panose="020F0302020204030204" pitchFamily="34" charset="0"/>
              </a:rPr>
              <a:t>FROM</a:t>
            </a: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r>
              <a:rPr kumimoji="0" lang="en-US" altLang="en-US" sz="28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25th </a:t>
            </a:r>
            <a:r>
              <a:rPr kumimoji="0" lang="en-US" altLang="en-US" sz="28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MAY 2024 TO 19th JULY 2024</a:t>
            </a:r>
            <a:endParaRPr kumimoji="0" lang="en-US" altLang="en-US" sz="2800" b="0" i="0" u="none" strike="noStrike" cap="none" normalizeH="0" baseline="0" dirty="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000" b="1" i="1" u="none" strike="noStrike" cap="none" normalizeH="0" baseline="0" dirty="0">
                <a:ln>
                  <a:noFill/>
                </a:ln>
                <a:solidFill>
                  <a:schemeClr val="tx1"/>
                </a:solidFill>
                <a:effectLst/>
                <a:latin typeface="Californian FB" panose="0207040306080B030204" pitchFamily="18" charset="0"/>
                <a:ea typeface="Calibri" panose="020F0502020204030204" pitchFamily="34" charset="0"/>
                <a:cs typeface="Calibri Light" panose="020F0302020204030204" pitchFamily="34" charset="0"/>
              </a:rPr>
              <a:t>     </a:t>
            </a:r>
            <a:r>
              <a:rPr kumimoji="0" lang="en-US" altLang="en-US" sz="2800" b="1" i="1" u="none" strike="noStrike" cap="none" normalizeH="0" baseline="0" dirty="0">
                <a:ln>
                  <a:noFill/>
                </a:ln>
                <a:solidFill>
                  <a:schemeClr val="tx1"/>
                </a:solidFill>
                <a:effectLst/>
                <a:latin typeface="Californian FB" panose="0207040306080B030204" pitchFamily="18" charset="0"/>
                <a:ea typeface="Calibri" panose="020F0502020204030204" pitchFamily="34" charset="0"/>
                <a:cs typeface="Calibri Light" panose="020F0302020204030204" pitchFamily="34" charset="0"/>
              </a:rPr>
              <a:t>Submitted By</a:t>
            </a:r>
            <a:endParaRPr kumimoji="0" lang="en-US" altLang="en-US" sz="2800" b="1" i="0" u="none" strike="noStrike" cap="none" normalizeH="0" baseline="0" dirty="0">
              <a:ln>
                <a:noFill/>
              </a:ln>
              <a:solidFill>
                <a:schemeClr val="tx1"/>
              </a:solidFill>
              <a:effectLst/>
              <a:latin typeface="Calibri Light" panose="020F0302020204030204" pitchFamily="34" charset="0"/>
              <a:ea typeface="Calibri" panose="020F0502020204030204" pitchFamily="34" charset="0"/>
              <a:cs typeface="Calibri Light" panose="020F0302020204030204"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3200" b="1" i="0" u="none" strike="noStrike" cap="none" normalizeH="0" baseline="0" dirty="0">
                <a:ln>
                  <a:noFill/>
                </a:ln>
                <a:solidFill>
                  <a:schemeClr val="tx1"/>
                </a:solidFill>
                <a:effectLst/>
                <a:latin typeface="Calibri Light" panose="020F0302020204030204" pitchFamily="34" charset="0"/>
                <a:ea typeface="Calibri" panose="020F0502020204030204" pitchFamily="34" charset="0"/>
                <a:cs typeface="Calibri Light" panose="020F0302020204030204" pitchFamily="34" charset="0"/>
              </a:rPr>
              <a:t>     Mr. PRATIK .P. PARBHANE</a:t>
            </a:r>
            <a:endParaRPr kumimoji="0" lang="en-US" altLang="en-US" sz="3200" b="0" i="0" u="none" strike="noStrike" cap="none" normalizeH="0" baseline="0" dirty="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pPr>
            <a:r>
              <a:rPr lang="en-US" altLang="en-US" sz="3200" b="1">
                <a:latin typeface="Calibri" panose="020F0502020204030204" pitchFamily="34" charset="0"/>
                <a:ea typeface="Calibri" panose="020F0502020204030204" pitchFamily="34" charset="0"/>
                <a:cs typeface="Times New Roman" panose="02020603050405020304" pitchFamily="18" charset="0"/>
              </a:rPr>
              <a:t>     </a:t>
            </a:r>
            <a:r>
              <a:rPr kumimoji="0" lang="en-US" altLang="en-US" sz="3200" b="1" i="0"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MENTOR:- SUDHEER KUMAR</a:t>
            </a:r>
            <a:endParaRPr lang="en-IN" sz="3200" dirty="0"/>
          </a:p>
        </p:txBody>
      </p:sp>
      <p:sp>
        <p:nvSpPr>
          <p:cNvPr id="4" name="Text 1"/>
          <p:cNvSpPr/>
          <p:nvPr/>
        </p:nvSpPr>
        <p:spPr>
          <a:xfrm>
            <a:off x="2872621" y="475178"/>
            <a:ext cx="4066342" cy="508159"/>
          </a:xfrm>
          <a:prstGeom prst="rect">
            <a:avLst/>
          </a:prstGeom>
          <a:noFill/>
          <a:ln/>
        </p:spPr>
        <p:txBody>
          <a:bodyPr wrap="none" rtlCol="0" anchor="t"/>
          <a:lstStyle/>
          <a:p>
            <a:pPr marL="0" indent="0">
              <a:lnSpc>
                <a:spcPts val="4002"/>
              </a:lnSpc>
              <a:buNone/>
            </a:pPr>
            <a:endParaRPr lang="en-US" sz="3202" dirty="0"/>
          </a:p>
        </p:txBody>
      </p:sp>
      <p:sp>
        <p:nvSpPr>
          <p:cNvPr id="5" name="Text 2"/>
          <p:cNvSpPr/>
          <p:nvPr/>
        </p:nvSpPr>
        <p:spPr>
          <a:xfrm>
            <a:off x="2872621" y="1328976"/>
            <a:ext cx="8885039" cy="276582"/>
          </a:xfrm>
          <a:prstGeom prst="rect">
            <a:avLst/>
          </a:prstGeom>
          <a:noFill/>
          <a:ln/>
        </p:spPr>
        <p:txBody>
          <a:bodyPr wrap="none" rtlCol="0" anchor="t"/>
          <a:lstStyle/>
          <a:p>
            <a:pPr marL="0" indent="0">
              <a:lnSpc>
                <a:spcPts val="2177"/>
              </a:lnSpc>
              <a:buNone/>
            </a:pPr>
            <a:endParaRPr lang="en-US" sz="1361" dirty="0"/>
          </a:p>
        </p:txBody>
      </p:sp>
      <p:sp>
        <p:nvSpPr>
          <p:cNvPr id="6" name="Text 3"/>
          <p:cNvSpPr/>
          <p:nvPr/>
        </p:nvSpPr>
        <p:spPr>
          <a:xfrm>
            <a:off x="2872621" y="1799868"/>
            <a:ext cx="8885039" cy="276582"/>
          </a:xfrm>
          <a:prstGeom prst="rect">
            <a:avLst/>
          </a:prstGeom>
          <a:noFill/>
          <a:ln/>
        </p:spPr>
        <p:txBody>
          <a:bodyPr wrap="none" rtlCol="0" anchor="t"/>
          <a:lstStyle/>
          <a:p>
            <a:pPr marL="0" indent="0">
              <a:lnSpc>
                <a:spcPts val="2177"/>
              </a:lnSpc>
              <a:buNone/>
            </a:pPr>
            <a:endParaRPr lang="en-US" sz="1361" dirty="0"/>
          </a:p>
        </p:txBody>
      </p:sp>
      <p:sp>
        <p:nvSpPr>
          <p:cNvPr id="7" name="Text 4"/>
          <p:cNvSpPr/>
          <p:nvPr/>
        </p:nvSpPr>
        <p:spPr>
          <a:xfrm>
            <a:off x="2872621" y="2270760"/>
            <a:ext cx="8885039" cy="276582"/>
          </a:xfrm>
          <a:prstGeom prst="rect">
            <a:avLst/>
          </a:prstGeom>
          <a:noFill/>
          <a:ln/>
        </p:spPr>
        <p:txBody>
          <a:bodyPr wrap="none" rtlCol="0" anchor="t"/>
          <a:lstStyle/>
          <a:p>
            <a:pPr marL="0" indent="0">
              <a:lnSpc>
                <a:spcPts val="2177"/>
              </a:lnSpc>
              <a:buNone/>
            </a:pPr>
            <a:endParaRPr lang="en-US" sz="1361" dirty="0"/>
          </a:p>
        </p:txBody>
      </p:sp>
      <p:sp>
        <p:nvSpPr>
          <p:cNvPr id="8" name="Text 5"/>
          <p:cNvSpPr/>
          <p:nvPr/>
        </p:nvSpPr>
        <p:spPr>
          <a:xfrm>
            <a:off x="2872621" y="2741652"/>
            <a:ext cx="8885039" cy="276582"/>
          </a:xfrm>
          <a:prstGeom prst="rect">
            <a:avLst/>
          </a:prstGeom>
          <a:noFill/>
          <a:ln/>
        </p:spPr>
        <p:txBody>
          <a:bodyPr wrap="none" rtlCol="0" anchor="t"/>
          <a:lstStyle/>
          <a:p>
            <a:pPr marL="0" indent="0">
              <a:lnSpc>
                <a:spcPts val="2177"/>
              </a:lnSpc>
              <a:buNone/>
            </a:pPr>
            <a:endParaRPr lang="en-US" sz="1361" dirty="0"/>
          </a:p>
        </p:txBody>
      </p:sp>
      <p:sp>
        <p:nvSpPr>
          <p:cNvPr id="9" name="Text 6"/>
          <p:cNvSpPr/>
          <p:nvPr/>
        </p:nvSpPr>
        <p:spPr>
          <a:xfrm>
            <a:off x="2872621" y="3212544"/>
            <a:ext cx="8885039" cy="276582"/>
          </a:xfrm>
          <a:prstGeom prst="rect">
            <a:avLst/>
          </a:prstGeom>
          <a:noFill/>
          <a:ln/>
        </p:spPr>
        <p:txBody>
          <a:bodyPr wrap="none" rtlCol="0" anchor="t"/>
          <a:lstStyle/>
          <a:p>
            <a:pPr marL="0" indent="0">
              <a:lnSpc>
                <a:spcPts val="2177"/>
              </a:lnSpc>
              <a:buNone/>
            </a:pPr>
            <a:endParaRPr lang="en-US" sz="1361" dirty="0"/>
          </a:p>
        </p:txBody>
      </p:sp>
      <p:sp>
        <p:nvSpPr>
          <p:cNvPr id="10" name="Text 7"/>
          <p:cNvSpPr/>
          <p:nvPr/>
        </p:nvSpPr>
        <p:spPr>
          <a:xfrm>
            <a:off x="2872621" y="3683437"/>
            <a:ext cx="8885039" cy="276582"/>
          </a:xfrm>
          <a:prstGeom prst="rect">
            <a:avLst/>
          </a:prstGeom>
          <a:noFill/>
          <a:ln/>
        </p:spPr>
        <p:txBody>
          <a:bodyPr wrap="none" rtlCol="0" anchor="t"/>
          <a:lstStyle/>
          <a:p>
            <a:pPr marL="0" indent="0">
              <a:lnSpc>
                <a:spcPts val="2177"/>
              </a:lnSpc>
              <a:buNone/>
            </a:pPr>
            <a:endParaRPr lang="en-US" sz="1361" dirty="0"/>
          </a:p>
        </p:txBody>
      </p:sp>
      <p:sp>
        <p:nvSpPr>
          <p:cNvPr id="11" name="Text 8"/>
          <p:cNvSpPr/>
          <p:nvPr/>
        </p:nvSpPr>
        <p:spPr>
          <a:xfrm>
            <a:off x="2872621" y="4154329"/>
            <a:ext cx="8885039" cy="276582"/>
          </a:xfrm>
          <a:prstGeom prst="rect">
            <a:avLst/>
          </a:prstGeom>
          <a:noFill/>
          <a:ln/>
        </p:spPr>
        <p:txBody>
          <a:bodyPr wrap="none" rtlCol="0" anchor="t"/>
          <a:lstStyle/>
          <a:p>
            <a:pPr marL="0" indent="0">
              <a:lnSpc>
                <a:spcPts val="2177"/>
              </a:lnSpc>
              <a:buNone/>
            </a:pPr>
            <a:endParaRPr lang="en-US" sz="1361" dirty="0"/>
          </a:p>
        </p:txBody>
      </p:sp>
      <p:sp>
        <p:nvSpPr>
          <p:cNvPr id="12" name="Text 9"/>
          <p:cNvSpPr/>
          <p:nvPr/>
        </p:nvSpPr>
        <p:spPr>
          <a:xfrm>
            <a:off x="2872621" y="4625221"/>
            <a:ext cx="8885039" cy="276582"/>
          </a:xfrm>
          <a:prstGeom prst="rect">
            <a:avLst/>
          </a:prstGeom>
          <a:noFill/>
          <a:ln/>
        </p:spPr>
        <p:txBody>
          <a:bodyPr wrap="none" rtlCol="0" anchor="t"/>
          <a:lstStyle/>
          <a:p>
            <a:pPr marL="0" indent="0">
              <a:lnSpc>
                <a:spcPts val="2177"/>
              </a:lnSpc>
              <a:buNone/>
            </a:pPr>
            <a:endParaRPr lang="en-US" sz="1361" dirty="0"/>
          </a:p>
        </p:txBody>
      </p:sp>
      <p:sp>
        <p:nvSpPr>
          <p:cNvPr id="13" name="Text 10"/>
          <p:cNvSpPr/>
          <p:nvPr/>
        </p:nvSpPr>
        <p:spPr>
          <a:xfrm>
            <a:off x="2872621" y="5096113"/>
            <a:ext cx="8885039" cy="276582"/>
          </a:xfrm>
          <a:prstGeom prst="rect">
            <a:avLst/>
          </a:prstGeom>
          <a:noFill/>
          <a:ln/>
        </p:spPr>
        <p:txBody>
          <a:bodyPr wrap="none" rtlCol="0" anchor="t"/>
          <a:lstStyle/>
          <a:p>
            <a:pPr marL="0" indent="0">
              <a:lnSpc>
                <a:spcPts val="2177"/>
              </a:lnSpc>
              <a:buNone/>
            </a:pPr>
            <a:endParaRPr lang="en-US" sz="1361" dirty="0"/>
          </a:p>
        </p:txBody>
      </p:sp>
      <p:sp>
        <p:nvSpPr>
          <p:cNvPr id="14" name="Text 11"/>
          <p:cNvSpPr/>
          <p:nvPr/>
        </p:nvSpPr>
        <p:spPr>
          <a:xfrm>
            <a:off x="2872621" y="5567005"/>
            <a:ext cx="8885039" cy="276582"/>
          </a:xfrm>
          <a:prstGeom prst="rect">
            <a:avLst/>
          </a:prstGeom>
          <a:noFill/>
          <a:ln/>
        </p:spPr>
        <p:txBody>
          <a:bodyPr wrap="none" rtlCol="0" anchor="t"/>
          <a:lstStyle/>
          <a:p>
            <a:pPr marL="0" indent="0">
              <a:lnSpc>
                <a:spcPts val="2177"/>
              </a:lnSpc>
              <a:buNone/>
            </a:pPr>
            <a:endParaRPr lang="en-US" sz="1361" dirty="0"/>
          </a:p>
        </p:txBody>
      </p:sp>
      <p:sp>
        <p:nvSpPr>
          <p:cNvPr id="15" name="Text 12"/>
          <p:cNvSpPr/>
          <p:nvPr/>
        </p:nvSpPr>
        <p:spPr>
          <a:xfrm>
            <a:off x="2872621" y="6037898"/>
            <a:ext cx="8885039" cy="276582"/>
          </a:xfrm>
          <a:prstGeom prst="rect">
            <a:avLst/>
          </a:prstGeom>
          <a:noFill/>
          <a:ln/>
        </p:spPr>
        <p:txBody>
          <a:bodyPr wrap="none" rtlCol="0" anchor="t"/>
          <a:lstStyle/>
          <a:p>
            <a:pPr marL="0" indent="0">
              <a:lnSpc>
                <a:spcPts val="2177"/>
              </a:lnSpc>
              <a:buNone/>
            </a:pPr>
            <a:endParaRPr lang="en-US" sz="1361" dirty="0"/>
          </a:p>
        </p:txBody>
      </p:sp>
      <p:sp>
        <p:nvSpPr>
          <p:cNvPr id="16" name="Text 13"/>
          <p:cNvSpPr/>
          <p:nvPr/>
        </p:nvSpPr>
        <p:spPr>
          <a:xfrm>
            <a:off x="2872621" y="6508790"/>
            <a:ext cx="8885039" cy="276582"/>
          </a:xfrm>
          <a:prstGeom prst="rect">
            <a:avLst/>
          </a:prstGeom>
          <a:noFill/>
          <a:ln/>
        </p:spPr>
        <p:txBody>
          <a:bodyPr wrap="none" rtlCol="0" anchor="t"/>
          <a:lstStyle/>
          <a:p>
            <a:pPr marL="0" indent="0">
              <a:lnSpc>
                <a:spcPts val="2177"/>
              </a:lnSpc>
              <a:buNone/>
            </a:pPr>
            <a:endParaRPr lang="en-US" sz="1361" dirty="0"/>
          </a:p>
        </p:txBody>
      </p:sp>
      <p:sp>
        <p:nvSpPr>
          <p:cNvPr id="17" name="Text 14"/>
          <p:cNvSpPr/>
          <p:nvPr/>
        </p:nvSpPr>
        <p:spPr>
          <a:xfrm>
            <a:off x="2872621" y="6979682"/>
            <a:ext cx="8885039" cy="276582"/>
          </a:xfrm>
          <a:prstGeom prst="rect">
            <a:avLst/>
          </a:prstGeom>
          <a:noFill/>
          <a:ln/>
        </p:spPr>
        <p:txBody>
          <a:bodyPr wrap="none" rtlCol="0" anchor="t"/>
          <a:lstStyle/>
          <a:p>
            <a:pPr marL="0" indent="0">
              <a:lnSpc>
                <a:spcPts val="2177"/>
              </a:lnSpc>
              <a:buNone/>
            </a:pPr>
            <a:endParaRPr lang="en-US" sz="1361" dirty="0"/>
          </a:p>
        </p:txBody>
      </p:sp>
      <p:sp>
        <p:nvSpPr>
          <p:cNvPr id="18" name="Text 15"/>
          <p:cNvSpPr/>
          <p:nvPr/>
        </p:nvSpPr>
        <p:spPr>
          <a:xfrm>
            <a:off x="2872621" y="7450574"/>
            <a:ext cx="8885039" cy="276582"/>
          </a:xfrm>
          <a:prstGeom prst="rect">
            <a:avLst/>
          </a:prstGeom>
          <a:noFill/>
          <a:ln/>
        </p:spPr>
        <p:txBody>
          <a:bodyPr wrap="none" rtlCol="0" anchor="t"/>
          <a:lstStyle/>
          <a:p>
            <a:pPr marL="0" indent="0">
              <a:lnSpc>
                <a:spcPts val="2177"/>
              </a:lnSpc>
              <a:buNone/>
            </a:pPr>
            <a:endParaRPr lang="en-US" sz="1361" dirty="0"/>
          </a:p>
        </p:txBody>
      </p:sp>
      <p:sp>
        <p:nvSpPr>
          <p:cNvPr id="19" name="Text 16"/>
          <p:cNvSpPr/>
          <p:nvPr/>
        </p:nvSpPr>
        <p:spPr>
          <a:xfrm>
            <a:off x="2872621" y="7921466"/>
            <a:ext cx="8885039" cy="276582"/>
          </a:xfrm>
          <a:prstGeom prst="rect">
            <a:avLst/>
          </a:prstGeom>
          <a:noFill/>
          <a:ln/>
        </p:spPr>
        <p:txBody>
          <a:bodyPr wrap="none" rtlCol="0" anchor="t"/>
          <a:lstStyle/>
          <a:p>
            <a:pPr marL="0" indent="0">
              <a:lnSpc>
                <a:spcPts val="2177"/>
              </a:lnSpc>
              <a:buNone/>
            </a:pPr>
            <a:endParaRPr lang="en-US" sz="1361" dirty="0"/>
          </a:p>
        </p:txBody>
      </p:sp>
      <p:sp>
        <p:nvSpPr>
          <p:cNvPr id="20" name="Text 17"/>
          <p:cNvSpPr/>
          <p:nvPr/>
        </p:nvSpPr>
        <p:spPr>
          <a:xfrm>
            <a:off x="2872621" y="8392358"/>
            <a:ext cx="8885039" cy="276582"/>
          </a:xfrm>
          <a:prstGeom prst="rect">
            <a:avLst/>
          </a:prstGeom>
          <a:noFill/>
          <a:ln/>
        </p:spPr>
        <p:txBody>
          <a:bodyPr wrap="none" rtlCol="0" anchor="t"/>
          <a:lstStyle/>
          <a:p>
            <a:pPr marL="0" indent="0">
              <a:lnSpc>
                <a:spcPts val="2177"/>
              </a:lnSpc>
              <a:buNone/>
            </a:pPr>
            <a:endParaRPr lang="en-US" sz="1361" dirty="0"/>
          </a:p>
        </p:txBody>
      </p:sp>
      <p:pic>
        <p:nvPicPr>
          <p:cNvPr id="23" name="Picture 22">
            <a:extLst>
              <a:ext uri="{FF2B5EF4-FFF2-40B4-BE49-F238E27FC236}">
                <a16:creationId xmlns:a16="http://schemas.microsoft.com/office/drawing/2014/main" id="{D4466F3F-E63C-9AD2-6943-C2E61330A26F}"/>
              </a:ext>
            </a:extLst>
          </p:cNvPr>
          <p:cNvPicPr>
            <a:picLocks noChangeAspect="1"/>
          </p:cNvPicPr>
          <p:nvPr/>
        </p:nvPicPr>
        <p:blipFill>
          <a:blip r:embed="rId4"/>
          <a:stretch>
            <a:fillRect/>
          </a:stretch>
        </p:blipFill>
        <p:spPr>
          <a:xfrm>
            <a:off x="5816342" y="2601113"/>
            <a:ext cx="2997595" cy="2139362"/>
          </a:xfrm>
          <a:prstGeom prst="rect">
            <a:avLst/>
          </a:prstGeom>
          <a:ln>
            <a:noFill/>
          </a:ln>
          <a:effectLst>
            <a:softEdge rad="112500"/>
          </a:effec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30791"/>
          </a:xfrm>
          <a:prstGeom prst="rect">
            <a:avLst/>
          </a:prstGeom>
          <a:solidFill>
            <a:srgbClr val="FFFFFF">
              <a:alpha val="75000"/>
            </a:srgbClr>
          </a:solidFill>
          <a:ln/>
        </p:spPr>
      </p:sp>
      <p:sp>
        <p:nvSpPr>
          <p:cNvPr id="4" name="Text 1"/>
          <p:cNvSpPr/>
          <p:nvPr/>
        </p:nvSpPr>
        <p:spPr>
          <a:xfrm>
            <a:off x="1446848" y="627698"/>
            <a:ext cx="5371386" cy="671274"/>
          </a:xfrm>
          <a:prstGeom prst="rect">
            <a:avLst/>
          </a:prstGeom>
          <a:noFill/>
          <a:ln/>
        </p:spPr>
        <p:txBody>
          <a:bodyPr wrap="none" rtlCol="0" anchor="t"/>
          <a:lstStyle/>
          <a:p>
            <a:pPr marL="0" indent="0">
              <a:lnSpc>
                <a:spcPts val="5287"/>
              </a:lnSpc>
              <a:buNone/>
            </a:pPr>
            <a:r>
              <a:rPr lang="en-US" sz="4229" b="1" kern="0" spc="-85" dirty="0">
                <a:solidFill>
                  <a:srgbClr val="000000"/>
                </a:solidFill>
                <a:latin typeface="adonis-web" pitchFamily="34" charset="0"/>
                <a:ea typeface="adonis-web" pitchFamily="34" charset="-122"/>
                <a:cs typeface="adonis-web" pitchFamily="34" charset="-120"/>
              </a:rPr>
              <a:t>Pre-Trained Models</a:t>
            </a:r>
            <a:endParaRPr lang="en-US" sz="4229" dirty="0"/>
          </a:p>
        </p:txBody>
      </p:sp>
      <p:sp>
        <p:nvSpPr>
          <p:cNvPr id="5" name="Text 2"/>
          <p:cNvSpPr/>
          <p:nvPr/>
        </p:nvSpPr>
        <p:spPr>
          <a:xfrm>
            <a:off x="1446848" y="1755458"/>
            <a:ext cx="11736586" cy="1095494"/>
          </a:xfrm>
          <a:prstGeom prst="rect">
            <a:avLst/>
          </a:prstGeom>
          <a:noFill/>
          <a:ln/>
        </p:spPr>
        <p:txBody>
          <a:bodyPr wrap="square" rtlCol="0" anchor="t"/>
          <a:lstStyle/>
          <a:p>
            <a:pPr marL="0" indent="0">
              <a:lnSpc>
                <a:spcPts val="2876"/>
              </a:lnSpc>
              <a:buNone/>
            </a:pPr>
            <a:r>
              <a:rPr lang="en-US" sz="1798" kern="0" spc="-36" dirty="0">
                <a:solidFill>
                  <a:srgbClr val="272525"/>
                </a:solidFill>
                <a:latin typeface="Source Sans Pro" pitchFamily="34" charset="0"/>
                <a:ea typeface="Source Sans Pro" pitchFamily="34" charset="-122"/>
                <a:cs typeface="Source Sans Pro" pitchFamily="34" charset="-120"/>
              </a:rPr>
              <a:t>Pre-trained models, such as VGG, ResNet, and EfficientNet, have been trained on massive datasets of images. They have learned to recognize a wide range of visual features and can be fine-tuned for specific tasks like image captioning. This approach saves time and resources by leveraging existing knowledge and allowing for faster and more efficient model training.</a:t>
            </a:r>
            <a:endParaRPr lang="en-US" sz="1798" dirty="0"/>
          </a:p>
        </p:txBody>
      </p:sp>
      <p:pic>
        <p:nvPicPr>
          <p:cNvPr id="6" name="Image 1" descr="preencoded.png"/>
          <p:cNvPicPr>
            <a:picLocks noChangeAspect="1"/>
          </p:cNvPicPr>
          <p:nvPr/>
        </p:nvPicPr>
        <p:blipFill>
          <a:blip r:embed="rId4"/>
          <a:stretch>
            <a:fillRect/>
          </a:stretch>
        </p:blipFill>
        <p:spPr>
          <a:xfrm>
            <a:off x="1446848" y="3107769"/>
            <a:ext cx="3683913" cy="2276713"/>
          </a:xfrm>
          <a:prstGeom prst="rect">
            <a:avLst/>
          </a:prstGeom>
        </p:spPr>
      </p:pic>
      <p:sp>
        <p:nvSpPr>
          <p:cNvPr id="7" name="Text 3"/>
          <p:cNvSpPr/>
          <p:nvPr/>
        </p:nvSpPr>
        <p:spPr>
          <a:xfrm>
            <a:off x="1446848" y="5669756"/>
            <a:ext cx="2685693" cy="335756"/>
          </a:xfrm>
          <a:prstGeom prst="rect">
            <a:avLst/>
          </a:prstGeom>
          <a:noFill/>
          <a:ln/>
        </p:spPr>
        <p:txBody>
          <a:bodyPr wrap="none" rtlCol="0" anchor="t"/>
          <a:lstStyle/>
          <a:p>
            <a:pPr marL="0" indent="0" algn="l">
              <a:lnSpc>
                <a:spcPts val="2643"/>
              </a:lnSpc>
              <a:buNone/>
            </a:pPr>
            <a:r>
              <a:rPr lang="en-US" sz="2115" b="1" kern="0" spc="-42" dirty="0">
                <a:solidFill>
                  <a:srgbClr val="272525"/>
                </a:solidFill>
                <a:latin typeface="adonis-web" pitchFamily="34" charset="0"/>
                <a:ea typeface="adonis-web" pitchFamily="34" charset="-122"/>
                <a:cs typeface="adonis-web" pitchFamily="34" charset="-120"/>
              </a:rPr>
              <a:t>VGG</a:t>
            </a:r>
            <a:endParaRPr lang="en-US" sz="2115" dirty="0"/>
          </a:p>
        </p:txBody>
      </p:sp>
      <p:sp>
        <p:nvSpPr>
          <p:cNvPr id="8" name="Text 4"/>
          <p:cNvSpPr/>
          <p:nvPr/>
        </p:nvSpPr>
        <p:spPr>
          <a:xfrm>
            <a:off x="1446848" y="6142434"/>
            <a:ext cx="3683913" cy="1460659"/>
          </a:xfrm>
          <a:prstGeom prst="rect">
            <a:avLst/>
          </a:prstGeom>
          <a:noFill/>
          <a:ln/>
        </p:spPr>
        <p:txBody>
          <a:bodyPr wrap="square" rtlCol="0" anchor="t"/>
          <a:lstStyle/>
          <a:p>
            <a:pPr marL="0" indent="0" algn="l">
              <a:lnSpc>
                <a:spcPts val="2876"/>
              </a:lnSpc>
              <a:buNone/>
            </a:pPr>
            <a:r>
              <a:rPr lang="en-US" sz="1798" kern="0" spc="-36" dirty="0">
                <a:solidFill>
                  <a:srgbClr val="272525"/>
                </a:solidFill>
                <a:latin typeface="Source Sans Pro" pitchFamily="34" charset="0"/>
                <a:ea typeface="Source Sans Pro" pitchFamily="34" charset="-122"/>
                <a:cs typeface="Source Sans Pro" pitchFamily="34" charset="-120"/>
              </a:rPr>
              <a:t>A powerful convolutional neural network known for its simple architecture and impressive performance.</a:t>
            </a:r>
            <a:endParaRPr lang="en-US" sz="1798" dirty="0"/>
          </a:p>
        </p:txBody>
      </p:sp>
      <p:pic>
        <p:nvPicPr>
          <p:cNvPr id="9" name="Image 2" descr="preencoded.png"/>
          <p:cNvPicPr>
            <a:picLocks noChangeAspect="1"/>
          </p:cNvPicPr>
          <p:nvPr/>
        </p:nvPicPr>
        <p:blipFill>
          <a:blip r:embed="rId5"/>
          <a:stretch>
            <a:fillRect/>
          </a:stretch>
        </p:blipFill>
        <p:spPr>
          <a:xfrm>
            <a:off x="5473184" y="3107769"/>
            <a:ext cx="3683913" cy="2276713"/>
          </a:xfrm>
          <a:prstGeom prst="rect">
            <a:avLst/>
          </a:prstGeom>
        </p:spPr>
      </p:pic>
      <p:sp>
        <p:nvSpPr>
          <p:cNvPr id="10" name="Text 5"/>
          <p:cNvSpPr/>
          <p:nvPr/>
        </p:nvSpPr>
        <p:spPr>
          <a:xfrm>
            <a:off x="5473184" y="5669756"/>
            <a:ext cx="2685693" cy="335756"/>
          </a:xfrm>
          <a:prstGeom prst="rect">
            <a:avLst/>
          </a:prstGeom>
          <a:noFill/>
          <a:ln/>
        </p:spPr>
        <p:txBody>
          <a:bodyPr wrap="none" rtlCol="0" anchor="t"/>
          <a:lstStyle/>
          <a:p>
            <a:pPr marL="0" indent="0" algn="l">
              <a:lnSpc>
                <a:spcPts val="2643"/>
              </a:lnSpc>
              <a:buNone/>
            </a:pPr>
            <a:r>
              <a:rPr lang="en-US" sz="2115" b="1" kern="0" spc="-42" dirty="0">
                <a:solidFill>
                  <a:srgbClr val="272525"/>
                </a:solidFill>
                <a:latin typeface="adonis-web" pitchFamily="34" charset="0"/>
                <a:ea typeface="adonis-web" pitchFamily="34" charset="-122"/>
                <a:cs typeface="adonis-web" pitchFamily="34" charset="-120"/>
              </a:rPr>
              <a:t>ResNet</a:t>
            </a:r>
            <a:endParaRPr lang="en-US" sz="2115" dirty="0"/>
          </a:p>
        </p:txBody>
      </p:sp>
      <p:sp>
        <p:nvSpPr>
          <p:cNvPr id="11" name="Text 6"/>
          <p:cNvSpPr/>
          <p:nvPr/>
        </p:nvSpPr>
        <p:spPr>
          <a:xfrm>
            <a:off x="5473184" y="6142434"/>
            <a:ext cx="3683913" cy="1460659"/>
          </a:xfrm>
          <a:prstGeom prst="rect">
            <a:avLst/>
          </a:prstGeom>
          <a:noFill/>
          <a:ln/>
        </p:spPr>
        <p:txBody>
          <a:bodyPr wrap="square" rtlCol="0" anchor="t"/>
          <a:lstStyle/>
          <a:p>
            <a:pPr marL="0" indent="0" algn="l">
              <a:lnSpc>
                <a:spcPts val="2876"/>
              </a:lnSpc>
              <a:buNone/>
            </a:pPr>
            <a:r>
              <a:rPr lang="en-US" sz="1798" kern="0" spc="-36" dirty="0">
                <a:solidFill>
                  <a:srgbClr val="272525"/>
                </a:solidFill>
                <a:latin typeface="Source Sans Pro" pitchFamily="34" charset="0"/>
                <a:ea typeface="Source Sans Pro" pitchFamily="34" charset="-122"/>
                <a:cs typeface="Source Sans Pro" pitchFamily="34" charset="-120"/>
              </a:rPr>
              <a:t>A deep residual network that allows for the training of very deep networks, addressing the vanishing gradient problem.</a:t>
            </a:r>
            <a:endParaRPr lang="en-US" sz="1798" dirty="0"/>
          </a:p>
        </p:txBody>
      </p:sp>
      <p:pic>
        <p:nvPicPr>
          <p:cNvPr id="12" name="Image 3" descr="preencoded.png"/>
          <p:cNvPicPr>
            <a:picLocks noChangeAspect="1"/>
          </p:cNvPicPr>
          <p:nvPr/>
        </p:nvPicPr>
        <p:blipFill>
          <a:blip r:embed="rId6"/>
          <a:stretch>
            <a:fillRect/>
          </a:stretch>
        </p:blipFill>
        <p:spPr>
          <a:xfrm>
            <a:off x="9499521" y="3107769"/>
            <a:ext cx="3683913" cy="2276713"/>
          </a:xfrm>
          <a:prstGeom prst="rect">
            <a:avLst/>
          </a:prstGeom>
        </p:spPr>
      </p:pic>
      <p:sp>
        <p:nvSpPr>
          <p:cNvPr id="13" name="Text 7"/>
          <p:cNvSpPr/>
          <p:nvPr/>
        </p:nvSpPr>
        <p:spPr>
          <a:xfrm>
            <a:off x="9499521" y="5669756"/>
            <a:ext cx="2685693" cy="335756"/>
          </a:xfrm>
          <a:prstGeom prst="rect">
            <a:avLst/>
          </a:prstGeom>
          <a:noFill/>
          <a:ln/>
        </p:spPr>
        <p:txBody>
          <a:bodyPr wrap="none" rtlCol="0" anchor="t"/>
          <a:lstStyle/>
          <a:p>
            <a:pPr marL="0" indent="0" algn="l">
              <a:lnSpc>
                <a:spcPts val="2643"/>
              </a:lnSpc>
              <a:buNone/>
            </a:pPr>
            <a:r>
              <a:rPr lang="en-US" sz="2115" b="1" kern="0" spc="-42" dirty="0">
                <a:solidFill>
                  <a:srgbClr val="272525"/>
                </a:solidFill>
                <a:latin typeface="adonis-web" pitchFamily="34" charset="0"/>
                <a:ea typeface="adonis-web" pitchFamily="34" charset="-122"/>
                <a:cs typeface="adonis-web" pitchFamily="34" charset="-120"/>
              </a:rPr>
              <a:t>EfficientNet</a:t>
            </a:r>
            <a:endParaRPr lang="en-US" sz="2115" dirty="0"/>
          </a:p>
        </p:txBody>
      </p:sp>
      <p:sp>
        <p:nvSpPr>
          <p:cNvPr id="14" name="Text 8"/>
          <p:cNvSpPr/>
          <p:nvPr/>
        </p:nvSpPr>
        <p:spPr>
          <a:xfrm>
            <a:off x="9499521" y="6142434"/>
            <a:ext cx="3683913" cy="1095494"/>
          </a:xfrm>
          <a:prstGeom prst="rect">
            <a:avLst/>
          </a:prstGeom>
          <a:noFill/>
          <a:ln/>
        </p:spPr>
        <p:txBody>
          <a:bodyPr wrap="square" rtlCol="0" anchor="t"/>
          <a:lstStyle/>
          <a:p>
            <a:pPr marL="0" indent="0" algn="l">
              <a:lnSpc>
                <a:spcPts val="2876"/>
              </a:lnSpc>
              <a:buNone/>
            </a:pPr>
            <a:r>
              <a:rPr lang="en-US" sz="1798" kern="0" spc="-36" dirty="0">
                <a:solidFill>
                  <a:srgbClr val="272525"/>
                </a:solidFill>
                <a:latin typeface="Source Sans Pro" pitchFamily="34" charset="0"/>
                <a:ea typeface="Source Sans Pro" pitchFamily="34" charset="-122"/>
                <a:cs typeface="Source Sans Pro" pitchFamily="34" charset="-120"/>
              </a:rPr>
              <a:t>A scalable and efficient architecture that combines compound scaling and a novel activation function.</a:t>
            </a:r>
            <a:endParaRPr lang="en-US" sz="1798"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icPr>
            <a:picLocks noChangeAspect="1"/>
          </p:cNvPicPr>
          <p:nvPr/>
        </p:nvPicPr>
        <p:blipFill>
          <a:blip r:embed="rId4"/>
          <a:stretch>
            <a:fillRect/>
          </a:stretch>
        </p:blipFill>
        <p:spPr>
          <a:xfrm>
            <a:off x="0" y="0"/>
            <a:ext cx="14630400" cy="2368748"/>
          </a:xfrm>
          <a:prstGeom prst="rect">
            <a:avLst/>
          </a:prstGeom>
        </p:spPr>
      </p:pic>
      <p:sp>
        <p:nvSpPr>
          <p:cNvPr id="5" name="Text 1"/>
          <p:cNvSpPr/>
          <p:nvPr/>
        </p:nvSpPr>
        <p:spPr>
          <a:xfrm>
            <a:off x="2443758" y="2890838"/>
            <a:ext cx="4459010" cy="557332"/>
          </a:xfrm>
          <a:prstGeom prst="rect">
            <a:avLst/>
          </a:prstGeom>
          <a:noFill/>
          <a:ln/>
        </p:spPr>
        <p:txBody>
          <a:bodyPr wrap="none" rtlCol="0" anchor="t"/>
          <a:lstStyle/>
          <a:p>
            <a:pPr marL="0" indent="0">
              <a:lnSpc>
                <a:spcPts val="4389"/>
              </a:lnSpc>
              <a:buNone/>
            </a:pPr>
            <a:r>
              <a:rPr lang="en-US" sz="3511" b="1" kern="0" spc="-70" dirty="0">
                <a:solidFill>
                  <a:srgbClr val="000000"/>
                </a:solidFill>
                <a:latin typeface="adonis-web" pitchFamily="34" charset="0"/>
                <a:ea typeface="adonis-web" pitchFamily="34" charset="-122"/>
                <a:cs typeface="adonis-web" pitchFamily="34" charset="-120"/>
              </a:rPr>
              <a:t>CONCLUSION</a:t>
            </a:r>
            <a:endParaRPr lang="en-US" sz="3511" dirty="0"/>
          </a:p>
        </p:txBody>
      </p:sp>
      <p:sp>
        <p:nvSpPr>
          <p:cNvPr id="6" name="Text 2"/>
          <p:cNvSpPr/>
          <p:nvPr/>
        </p:nvSpPr>
        <p:spPr>
          <a:xfrm>
            <a:off x="2443758" y="3732371"/>
            <a:ext cx="9742884" cy="909757"/>
          </a:xfrm>
          <a:prstGeom prst="rect">
            <a:avLst/>
          </a:prstGeom>
          <a:noFill/>
          <a:ln/>
        </p:spPr>
        <p:txBody>
          <a:bodyPr wrap="square" rtlCol="0" anchor="t"/>
          <a:lstStyle/>
          <a:p>
            <a:pPr marL="0" indent="0">
              <a:lnSpc>
                <a:spcPts val="2388"/>
              </a:lnSpc>
              <a:buNone/>
            </a:pPr>
            <a:r>
              <a:rPr lang="en-US" sz="1492" kern="0" spc="-30" dirty="0">
                <a:solidFill>
                  <a:srgbClr val="272525"/>
                </a:solidFill>
                <a:latin typeface="Source Sans Pro" pitchFamily="34" charset="0"/>
                <a:ea typeface="Source Sans Pro" pitchFamily="34" charset="-122"/>
                <a:cs typeface="Source Sans Pro" pitchFamily="34" charset="-120"/>
              </a:rPr>
              <a:t>In conclusion, X-Ray Medical Image Captioning is a powerful tool that can significantly improve healthcare outcomes. By automating the process of describing medical images, this technology can save time for busy clinicians and provide valuable insights to support diagnosis and treatment decisions.</a:t>
            </a:r>
            <a:endParaRPr lang="en-US" sz="1492" dirty="0"/>
          </a:p>
        </p:txBody>
      </p:sp>
      <p:sp>
        <p:nvSpPr>
          <p:cNvPr id="7" name="Text 3"/>
          <p:cNvSpPr/>
          <p:nvPr/>
        </p:nvSpPr>
        <p:spPr>
          <a:xfrm>
            <a:off x="2443758" y="4855250"/>
            <a:ext cx="9742884" cy="909757"/>
          </a:xfrm>
          <a:prstGeom prst="rect">
            <a:avLst/>
          </a:prstGeom>
          <a:noFill/>
          <a:ln/>
        </p:spPr>
        <p:txBody>
          <a:bodyPr wrap="square" rtlCol="0" anchor="t"/>
          <a:lstStyle/>
          <a:p>
            <a:pPr marL="0" indent="0">
              <a:lnSpc>
                <a:spcPts val="2388"/>
              </a:lnSpc>
              <a:buNone/>
            </a:pPr>
            <a:r>
              <a:rPr lang="en-US" sz="1492" kern="0" spc="-30" dirty="0">
                <a:solidFill>
                  <a:srgbClr val="272525"/>
                </a:solidFill>
                <a:latin typeface="Source Sans Pro" pitchFamily="34" charset="0"/>
                <a:ea typeface="Source Sans Pro" pitchFamily="34" charset="-122"/>
                <a:cs typeface="Source Sans Pro" pitchFamily="34" charset="-120"/>
              </a:rPr>
              <a:t>The key steps in implementing this technology include text preprocessing, data preprocessing, and building a deep learning model that combines convolutional neural networks (CNNs) and recurrent neural networks (RNNs) or long short-term memory (LSTMs). Pre-trained models can also be leveraged to accelerate the development process.</a:t>
            </a:r>
            <a:endParaRPr lang="en-US" sz="1492" dirty="0"/>
          </a:p>
        </p:txBody>
      </p:sp>
      <p:sp>
        <p:nvSpPr>
          <p:cNvPr id="8" name="Text 4"/>
          <p:cNvSpPr/>
          <p:nvPr/>
        </p:nvSpPr>
        <p:spPr>
          <a:xfrm>
            <a:off x="2443758" y="5978128"/>
            <a:ext cx="9742884" cy="909757"/>
          </a:xfrm>
          <a:prstGeom prst="rect">
            <a:avLst/>
          </a:prstGeom>
          <a:noFill/>
          <a:ln/>
        </p:spPr>
        <p:txBody>
          <a:bodyPr wrap="square" rtlCol="0" anchor="t"/>
          <a:lstStyle/>
          <a:p>
            <a:pPr marL="0" indent="0">
              <a:lnSpc>
                <a:spcPts val="2388"/>
              </a:lnSpc>
              <a:buNone/>
            </a:pPr>
            <a:r>
              <a:rPr lang="en-US" sz="1492" kern="0" spc="-30" dirty="0">
                <a:solidFill>
                  <a:srgbClr val="272525"/>
                </a:solidFill>
                <a:latin typeface="Source Sans Pro" pitchFamily="34" charset="0"/>
                <a:ea typeface="Source Sans Pro" pitchFamily="34" charset="-122"/>
                <a:cs typeface="Source Sans Pro" pitchFamily="34" charset="-120"/>
              </a:rPr>
              <a:t>As the field of medical imaging continues to advance, X-Ray Medical Image Captioning will play an increasingly important role in enhancing patient care and streamlining clinical workflows. By embracing this innovative technology, healthcare organizations can unlock new opportunities to deliver more accurate, efficient, and personalized medical services.</a:t>
            </a:r>
            <a:endParaRPr lang="en-US" sz="1492" dirty="0"/>
          </a:p>
        </p:txBody>
      </p:sp>
      <p:sp>
        <p:nvSpPr>
          <p:cNvPr id="9" name="Text 5"/>
          <p:cNvSpPr/>
          <p:nvPr/>
        </p:nvSpPr>
        <p:spPr>
          <a:xfrm>
            <a:off x="2443758" y="7101007"/>
            <a:ext cx="9742884" cy="606504"/>
          </a:xfrm>
          <a:prstGeom prst="rect">
            <a:avLst/>
          </a:prstGeom>
          <a:noFill/>
          <a:ln/>
        </p:spPr>
        <p:txBody>
          <a:bodyPr wrap="square" rtlCol="0" anchor="t"/>
          <a:lstStyle/>
          <a:p>
            <a:pPr marL="0" indent="0">
              <a:lnSpc>
                <a:spcPts val="2388"/>
              </a:lnSpc>
              <a:buNone/>
            </a:pPr>
            <a:r>
              <a:rPr lang="en-US" sz="1492" kern="0" spc="-30" dirty="0">
                <a:solidFill>
                  <a:srgbClr val="272525"/>
                </a:solidFill>
                <a:latin typeface="Source Sans Pro" pitchFamily="34" charset="0"/>
                <a:ea typeface="Source Sans Pro" pitchFamily="34" charset="-122"/>
                <a:cs typeface="Source Sans Pro" pitchFamily="34" charset="-120"/>
              </a:rPr>
              <a:t>X-ray medical image captioning is a rapidly developing field with the potential to significantly impact healthcare. It promises to improve diagnostic accuracy, enhance efficiency, and ultimately improve patient care.</a:t>
            </a:r>
            <a:endParaRPr lang="en-US" sz="1492"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sp>
        <p:nvSpPr>
          <p:cNvPr id="4" name="Text 1"/>
          <p:cNvSpPr/>
          <p:nvPr/>
        </p:nvSpPr>
        <p:spPr>
          <a:xfrm>
            <a:off x="1997750" y="569357"/>
            <a:ext cx="3893701" cy="486608"/>
          </a:xfrm>
          <a:prstGeom prst="rect">
            <a:avLst/>
          </a:prstGeom>
          <a:noFill/>
          <a:ln/>
        </p:spPr>
        <p:txBody>
          <a:bodyPr wrap="none" rtlCol="0" anchor="t"/>
          <a:lstStyle/>
          <a:p>
            <a:pPr marL="0" indent="0">
              <a:lnSpc>
                <a:spcPts val="3832"/>
              </a:lnSpc>
              <a:buNone/>
            </a:pPr>
            <a:r>
              <a:rPr lang="en-US" sz="3066" b="1" kern="0" spc="-61" dirty="0">
                <a:solidFill>
                  <a:srgbClr val="000000"/>
                </a:solidFill>
                <a:latin typeface="adonis-web" pitchFamily="34" charset="0"/>
                <a:ea typeface="adonis-web" pitchFamily="34" charset="-122"/>
                <a:cs typeface="adonis-web" pitchFamily="34" charset="-120"/>
              </a:rPr>
              <a:t>                                       </a:t>
            </a:r>
            <a:endParaRPr lang="en-US" sz="3066" dirty="0"/>
          </a:p>
        </p:txBody>
      </p:sp>
      <p:sp>
        <p:nvSpPr>
          <p:cNvPr id="5" name="Text 2"/>
          <p:cNvSpPr/>
          <p:nvPr/>
        </p:nvSpPr>
        <p:spPr>
          <a:xfrm>
            <a:off x="1997750" y="1469588"/>
            <a:ext cx="10634782" cy="330875"/>
          </a:xfrm>
          <a:prstGeom prst="rect">
            <a:avLst/>
          </a:prstGeom>
          <a:noFill/>
          <a:ln/>
        </p:spPr>
        <p:txBody>
          <a:bodyPr wrap="none" rtlCol="0" anchor="t"/>
          <a:lstStyle/>
          <a:p>
            <a:pPr marL="0" indent="0">
              <a:lnSpc>
                <a:spcPts val="2606"/>
              </a:lnSpc>
              <a:buNone/>
            </a:pPr>
            <a:endParaRPr lang="en-US" sz="1629" dirty="0"/>
          </a:p>
        </p:txBody>
      </p:sp>
      <p:sp>
        <p:nvSpPr>
          <p:cNvPr id="6" name="Text 3"/>
          <p:cNvSpPr/>
          <p:nvPr/>
        </p:nvSpPr>
        <p:spPr>
          <a:xfrm>
            <a:off x="1997750" y="2033111"/>
            <a:ext cx="10634782" cy="330875"/>
          </a:xfrm>
          <a:prstGeom prst="rect">
            <a:avLst/>
          </a:prstGeom>
          <a:noFill/>
          <a:ln/>
        </p:spPr>
        <p:txBody>
          <a:bodyPr wrap="none" rtlCol="0" anchor="t"/>
          <a:lstStyle/>
          <a:p>
            <a:pPr marL="0" indent="0">
              <a:lnSpc>
                <a:spcPts val="2606"/>
              </a:lnSpc>
              <a:buNone/>
            </a:pPr>
            <a:endParaRPr lang="en-US" sz="1629" dirty="0"/>
          </a:p>
        </p:txBody>
      </p:sp>
      <p:sp>
        <p:nvSpPr>
          <p:cNvPr id="7" name="Text 4"/>
          <p:cNvSpPr/>
          <p:nvPr/>
        </p:nvSpPr>
        <p:spPr>
          <a:xfrm>
            <a:off x="1997750" y="2596634"/>
            <a:ext cx="10634782" cy="330875"/>
          </a:xfrm>
          <a:prstGeom prst="rect">
            <a:avLst/>
          </a:prstGeom>
          <a:noFill/>
          <a:ln/>
        </p:spPr>
        <p:txBody>
          <a:bodyPr wrap="none" rtlCol="0" anchor="t"/>
          <a:lstStyle/>
          <a:p>
            <a:pPr marL="0" indent="0">
              <a:lnSpc>
                <a:spcPts val="2606"/>
              </a:lnSpc>
              <a:buNone/>
            </a:pPr>
            <a:endParaRPr lang="en-US" sz="1629" dirty="0"/>
          </a:p>
        </p:txBody>
      </p:sp>
      <p:sp>
        <p:nvSpPr>
          <p:cNvPr id="8" name="Text 5"/>
          <p:cNvSpPr/>
          <p:nvPr/>
        </p:nvSpPr>
        <p:spPr>
          <a:xfrm>
            <a:off x="1997750" y="3237786"/>
            <a:ext cx="5876806" cy="608409"/>
          </a:xfrm>
          <a:prstGeom prst="rect">
            <a:avLst/>
          </a:prstGeom>
          <a:noFill/>
          <a:ln/>
        </p:spPr>
        <p:txBody>
          <a:bodyPr wrap="none" rtlCol="0" anchor="t"/>
          <a:lstStyle/>
          <a:p>
            <a:pPr marL="0" indent="0">
              <a:lnSpc>
                <a:spcPts val="4791"/>
              </a:lnSpc>
              <a:buNone/>
            </a:pPr>
            <a:r>
              <a:rPr lang="en-US" sz="3832" b="1" kern="0" spc="-77" dirty="0">
                <a:solidFill>
                  <a:srgbClr val="000000"/>
                </a:solidFill>
                <a:latin typeface="adonis-web" pitchFamily="34" charset="0"/>
                <a:ea typeface="adonis-web" pitchFamily="34" charset="-122"/>
                <a:cs typeface="adonis-web" pitchFamily="34" charset="-120"/>
              </a:rPr>
              <a:t>                              </a:t>
            </a:r>
            <a:r>
              <a:rPr lang="en-US" sz="7000" b="1" kern="0" spc="-77" dirty="0">
                <a:solidFill>
                  <a:srgbClr val="000000"/>
                </a:solidFill>
                <a:latin typeface="adonis-web" pitchFamily="34" charset="0"/>
                <a:ea typeface="adonis-web" pitchFamily="34" charset="-122"/>
                <a:cs typeface="adonis-web" pitchFamily="34" charset="-120"/>
              </a:rPr>
              <a:t>THANK YOU!</a:t>
            </a:r>
            <a:endParaRPr lang="en-US" sz="7000" dirty="0"/>
          </a:p>
        </p:txBody>
      </p:sp>
      <p:sp>
        <p:nvSpPr>
          <p:cNvPr id="9" name="Text 6"/>
          <p:cNvSpPr/>
          <p:nvPr/>
        </p:nvSpPr>
        <p:spPr>
          <a:xfrm>
            <a:off x="1997750" y="4156472"/>
            <a:ext cx="4867156" cy="608409"/>
          </a:xfrm>
          <a:prstGeom prst="rect">
            <a:avLst/>
          </a:prstGeom>
          <a:noFill/>
          <a:ln/>
        </p:spPr>
        <p:txBody>
          <a:bodyPr wrap="none" rtlCol="0" anchor="t"/>
          <a:lstStyle/>
          <a:p>
            <a:pPr marL="0" indent="0">
              <a:lnSpc>
                <a:spcPts val="4791"/>
              </a:lnSpc>
              <a:buNone/>
            </a:pPr>
            <a:endParaRPr lang="en-US" sz="3832" dirty="0"/>
          </a:p>
        </p:txBody>
      </p:sp>
      <p:sp>
        <p:nvSpPr>
          <p:cNvPr id="10" name="Text 7"/>
          <p:cNvSpPr/>
          <p:nvPr/>
        </p:nvSpPr>
        <p:spPr>
          <a:xfrm>
            <a:off x="1997750" y="5075158"/>
            <a:ext cx="10634782" cy="330875"/>
          </a:xfrm>
          <a:prstGeom prst="rect">
            <a:avLst/>
          </a:prstGeom>
          <a:noFill/>
          <a:ln/>
        </p:spPr>
        <p:txBody>
          <a:bodyPr wrap="none" rtlCol="0" anchor="t"/>
          <a:lstStyle/>
          <a:p>
            <a:pPr marL="0" indent="0">
              <a:lnSpc>
                <a:spcPts val="2606"/>
              </a:lnSpc>
              <a:buNone/>
            </a:pPr>
            <a:endParaRPr lang="en-US" sz="1629" dirty="0"/>
          </a:p>
        </p:txBody>
      </p:sp>
      <p:sp>
        <p:nvSpPr>
          <p:cNvPr id="11" name="Text 8"/>
          <p:cNvSpPr/>
          <p:nvPr/>
        </p:nvSpPr>
        <p:spPr>
          <a:xfrm>
            <a:off x="1997750" y="5638681"/>
            <a:ext cx="10634782" cy="330875"/>
          </a:xfrm>
          <a:prstGeom prst="rect">
            <a:avLst/>
          </a:prstGeom>
          <a:noFill/>
          <a:ln/>
        </p:spPr>
        <p:txBody>
          <a:bodyPr wrap="none" rtlCol="0" anchor="t"/>
          <a:lstStyle/>
          <a:p>
            <a:pPr marL="0" indent="0">
              <a:lnSpc>
                <a:spcPts val="2606"/>
              </a:lnSpc>
              <a:buNone/>
            </a:pPr>
            <a:endParaRPr lang="en-US" sz="1629" dirty="0"/>
          </a:p>
        </p:txBody>
      </p:sp>
      <p:sp>
        <p:nvSpPr>
          <p:cNvPr id="12" name="Text 9"/>
          <p:cNvSpPr/>
          <p:nvPr/>
        </p:nvSpPr>
        <p:spPr>
          <a:xfrm>
            <a:off x="1997750" y="6202204"/>
            <a:ext cx="10634782" cy="330875"/>
          </a:xfrm>
          <a:prstGeom prst="rect">
            <a:avLst/>
          </a:prstGeom>
          <a:noFill/>
          <a:ln/>
        </p:spPr>
        <p:txBody>
          <a:bodyPr wrap="none" rtlCol="0" anchor="t"/>
          <a:lstStyle/>
          <a:p>
            <a:pPr marL="0" indent="0">
              <a:lnSpc>
                <a:spcPts val="2606"/>
              </a:lnSpc>
              <a:buNone/>
            </a:pPr>
            <a:endParaRPr lang="en-US" sz="1629" dirty="0"/>
          </a:p>
        </p:txBody>
      </p:sp>
      <p:sp>
        <p:nvSpPr>
          <p:cNvPr id="13" name="Text 10"/>
          <p:cNvSpPr/>
          <p:nvPr/>
        </p:nvSpPr>
        <p:spPr>
          <a:xfrm>
            <a:off x="1997750" y="6765727"/>
            <a:ext cx="10634782" cy="330875"/>
          </a:xfrm>
          <a:prstGeom prst="rect">
            <a:avLst/>
          </a:prstGeom>
          <a:noFill/>
          <a:ln/>
        </p:spPr>
        <p:txBody>
          <a:bodyPr wrap="none" rtlCol="0" anchor="t"/>
          <a:lstStyle/>
          <a:p>
            <a:pPr marL="0" indent="0">
              <a:lnSpc>
                <a:spcPts val="2606"/>
              </a:lnSpc>
              <a:buNone/>
            </a:pPr>
            <a:endParaRPr lang="en-US" sz="1629" dirty="0"/>
          </a:p>
        </p:txBody>
      </p:sp>
      <p:sp>
        <p:nvSpPr>
          <p:cNvPr id="14" name="Text 11"/>
          <p:cNvSpPr/>
          <p:nvPr/>
        </p:nvSpPr>
        <p:spPr>
          <a:xfrm>
            <a:off x="1997750" y="7329249"/>
            <a:ext cx="10634782" cy="330875"/>
          </a:xfrm>
          <a:prstGeom prst="rect">
            <a:avLst/>
          </a:prstGeom>
          <a:noFill/>
          <a:ln/>
        </p:spPr>
        <p:txBody>
          <a:bodyPr wrap="none" rtlCol="0" anchor="t"/>
          <a:lstStyle/>
          <a:p>
            <a:pPr marL="0" indent="0">
              <a:lnSpc>
                <a:spcPts val="2606"/>
              </a:lnSpc>
              <a:buNone/>
            </a:pPr>
            <a:endParaRPr lang="en-US" sz="1629"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pic>
        <p:nvPicPr>
          <p:cNvPr id="5" name="Image 2" descr="preencoded.png"/>
          <p:cNvPicPr>
            <a:picLocks noChangeAspect="1"/>
          </p:cNvPicPr>
          <p:nvPr/>
        </p:nvPicPr>
        <p:blipFill>
          <a:blip r:embed="rId5"/>
          <a:stretch>
            <a:fillRect/>
          </a:stretch>
        </p:blipFill>
        <p:spPr>
          <a:xfrm>
            <a:off x="259318" y="1196221"/>
            <a:ext cx="4967645" cy="5837039"/>
          </a:xfrm>
          <a:prstGeom prst="rect">
            <a:avLst/>
          </a:prstGeom>
        </p:spPr>
      </p:pic>
      <p:sp>
        <p:nvSpPr>
          <p:cNvPr id="6" name="Text 1"/>
          <p:cNvSpPr/>
          <p:nvPr/>
        </p:nvSpPr>
        <p:spPr>
          <a:xfrm>
            <a:off x="6212562" y="1325047"/>
            <a:ext cx="7691676" cy="1684258"/>
          </a:xfrm>
          <a:prstGeom prst="rect">
            <a:avLst/>
          </a:prstGeom>
          <a:noFill/>
          <a:ln/>
        </p:spPr>
        <p:txBody>
          <a:bodyPr wrap="square" rtlCol="0" anchor="t"/>
          <a:lstStyle/>
          <a:p>
            <a:pPr marL="0" indent="0">
              <a:lnSpc>
                <a:spcPts val="6632"/>
              </a:lnSpc>
              <a:buNone/>
            </a:pPr>
            <a:r>
              <a:rPr lang="en-US" sz="5305" b="1" kern="0" spc="-106" dirty="0">
                <a:solidFill>
                  <a:srgbClr val="000000"/>
                </a:solidFill>
                <a:latin typeface="adonis-web" pitchFamily="34" charset="0"/>
                <a:ea typeface="adonis-web" pitchFamily="34" charset="-122"/>
                <a:cs typeface="adonis-web" pitchFamily="34" charset="-120"/>
              </a:rPr>
              <a:t>What is X-Ray Medical Image Captioning?</a:t>
            </a:r>
            <a:endParaRPr lang="en-US" sz="5305" dirty="0"/>
          </a:p>
        </p:txBody>
      </p:sp>
      <p:sp>
        <p:nvSpPr>
          <p:cNvPr id="7" name="Text 2"/>
          <p:cNvSpPr/>
          <p:nvPr/>
        </p:nvSpPr>
        <p:spPr>
          <a:xfrm>
            <a:off x="6212562" y="3320534"/>
            <a:ext cx="7691676" cy="2987516"/>
          </a:xfrm>
          <a:prstGeom prst="rect">
            <a:avLst/>
          </a:prstGeom>
          <a:noFill/>
          <a:ln/>
        </p:spPr>
        <p:txBody>
          <a:bodyPr wrap="square" rtlCol="0" anchor="t"/>
          <a:lstStyle/>
          <a:p>
            <a:pPr marL="0" indent="0" algn="l">
              <a:lnSpc>
                <a:spcPts val="2614"/>
              </a:lnSpc>
              <a:buNone/>
            </a:pPr>
            <a:r>
              <a:rPr lang="en-US" sz="1634" kern="0" spc="-33" dirty="0">
                <a:solidFill>
                  <a:srgbClr val="272525"/>
                </a:solidFill>
                <a:latin typeface="Source Sans Pro" pitchFamily="34" charset="0"/>
                <a:ea typeface="Source Sans Pro" pitchFamily="34" charset="-122"/>
                <a:cs typeface="Source Sans Pro" pitchFamily="34" charset="-120"/>
              </a:rPr>
              <a:t>X-ray medical image captioning is a field of artificial intelligence that focuses on automatically generating textual descriptions of medical x-ray images. This technology aims to assist radiologists and other healthcare professionals by providing concise and informative summaries of the images, which can help in diagnosis and treatment planning. The process involves training machine learning models on a large dataset of x-ray images paired with their corresponding captions. These models learn to recognize patterns and features in the images and associate them with appropriate words or phrases. The generated captions can describe various aspects of the image, such as anatomical structures, abnormalities, and potential diagnoses.</a:t>
            </a:r>
            <a:endParaRPr lang="en-US" sz="1634" dirty="0"/>
          </a:p>
        </p:txBody>
      </p:sp>
      <p:sp>
        <p:nvSpPr>
          <p:cNvPr id="8" name="Shape 3"/>
          <p:cNvSpPr/>
          <p:nvPr/>
        </p:nvSpPr>
        <p:spPr>
          <a:xfrm>
            <a:off x="6212562" y="6556891"/>
            <a:ext cx="331946" cy="331946"/>
          </a:xfrm>
          <a:prstGeom prst="roundRect">
            <a:avLst>
              <a:gd name="adj" fmla="val 27543894"/>
            </a:avLst>
          </a:prstGeom>
          <a:noFill/>
          <a:ln w="7620">
            <a:solidFill>
              <a:srgbClr val="FFFFFF"/>
            </a:solidFill>
            <a:prstDash val="solid"/>
          </a:ln>
        </p:spPr>
      </p:sp>
      <p:sp>
        <p:nvSpPr>
          <p:cNvPr id="10" name="Text 4"/>
          <p:cNvSpPr/>
          <p:nvPr/>
        </p:nvSpPr>
        <p:spPr>
          <a:xfrm>
            <a:off x="6648212" y="6541413"/>
            <a:ext cx="2106811" cy="363022"/>
          </a:xfrm>
          <a:prstGeom prst="rect">
            <a:avLst/>
          </a:prstGeom>
          <a:noFill/>
          <a:ln/>
        </p:spPr>
        <p:txBody>
          <a:bodyPr wrap="none" rtlCol="0" anchor="t"/>
          <a:lstStyle/>
          <a:p>
            <a:pPr marL="0" indent="0" algn="l">
              <a:lnSpc>
                <a:spcPts val="2859"/>
              </a:lnSpc>
              <a:buNone/>
            </a:pPr>
            <a:endParaRPr lang="en-US" sz="2042"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787408"/>
          </a:xfrm>
          <a:prstGeom prst="rect">
            <a:avLst/>
          </a:prstGeom>
          <a:solidFill>
            <a:srgbClr val="FFFFFF">
              <a:alpha val="75000"/>
            </a:srgbClr>
          </a:solidFill>
          <a:ln/>
        </p:spPr>
      </p:sp>
      <p:pic>
        <p:nvPicPr>
          <p:cNvPr id="4" name="Image 1" descr="preencoded.png"/>
          <p:cNvPicPr>
            <a:picLocks noChangeAspect="1"/>
          </p:cNvPicPr>
          <p:nvPr/>
        </p:nvPicPr>
        <p:blipFill>
          <a:blip r:embed="rId4"/>
          <a:stretch>
            <a:fillRect/>
          </a:stretch>
        </p:blipFill>
        <p:spPr>
          <a:xfrm>
            <a:off x="0" y="0"/>
            <a:ext cx="5486400" cy="8787408"/>
          </a:xfrm>
          <a:prstGeom prst="rect">
            <a:avLst/>
          </a:prstGeom>
        </p:spPr>
      </p:pic>
      <p:pic>
        <p:nvPicPr>
          <p:cNvPr id="5" name="Image 2" descr="preencoded.png"/>
          <p:cNvPicPr>
            <a:picLocks noChangeAspect="1"/>
          </p:cNvPicPr>
          <p:nvPr/>
        </p:nvPicPr>
        <p:blipFill>
          <a:blip r:embed="rId5"/>
          <a:stretch>
            <a:fillRect/>
          </a:stretch>
        </p:blipFill>
        <p:spPr>
          <a:xfrm>
            <a:off x="215979" y="2601516"/>
            <a:ext cx="5054322" cy="3584377"/>
          </a:xfrm>
          <a:prstGeom prst="rect">
            <a:avLst/>
          </a:prstGeom>
        </p:spPr>
      </p:pic>
      <p:sp>
        <p:nvSpPr>
          <p:cNvPr id="6" name="Text 1"/>
          <p:cNvSpPr/>
          <p:nvPr/>
        </p:nvSpPr>
        <p:spPr>
          <a:xfrm>
            <a:off x="6091238" y="475178"/>
            <a:ext cx="4066342" cy="508159"/>
          </a:xfrm>
          <a:prstGeom prst="rect">
            <a:avLst/>
          </a:prstGeom>
          <a:noFill/>
          <a:ln/>
        </p:spPr>
        <p:txBody>
          <a:bodyPr wrap="none" rtlCol="0" anchor="t"/>
          <a:lstStyle/>
          <a:p>
            <a:pPr marL="0" indent="0">
              <a:lnSpc>
                <a:spcPts val="4002"/>
              </a:lnSpc>
              <a:buNone/>
            </a:pPr>
            <a:r>
              <a:rPr lang="en-US" sz="3202" b="1" kern="0" spc="-64" dirty="0">
                <a:solidFill>
                  <a:srgbClr val="000000"/>
                </a:solidFill>
                <a:latin typeface="adonis-web" pitchFamily="34" charset="0"/>
                <a:ea typeface="adonis-web" pitchFamily="34" charset="-122"/>
                <a:cs typeface="adonis-web" pitchFamily="34" charset="-120"/>
              </a:rPr>
              <a:t>Business Use Case</a:t>
            </a:r>
            <a:endParaRPr lang="en-US" sz="3202" dirty="0"/>
          </a:p>
        </p:txBody>
      </p:sp>
      <p:sp>
        <p:nvSpPr>
          <p:cNvPr id="7" name="Text 2"/>
          <p:cNvSpPr/>
          <p:nvPr/>
        </p:nvSpPr>
        <p:spPr>
          <a:xfrm>
            <a:off x="6091238" y="1242536"/>
            <a:ext cx="7934325" cy="1936075"/>
          </a:xfrm>
          <a:prstGeom prst="rect">
            <a:avLst/>
          </a:prstGeom>
          <a:noFill/>
          <a:ln/>
        </p:spPr>
        <p:txBody>
          <a:bodyPr wrap="square" rtlCol="0" anchor="t"/>
          <a:lstStyle/>
          <a:p>
            <a:pPr marL="0" indent="0">
              <a:lnSpc>
                <a:spcPts val="2177"/>
              </a:lnSpc>
              <a:buNone/>
            </a:pPr>
            <a:r>
              <a:rPr lang="en-US" sz="1361" kern="0" spc="-27" dirty="0">
                <a:solidFill>
                  <a:srgbClr val="272525"/>
                </a:solidFill>
                <a:latin typeface="Source Sans Pro" pitchFamily="34" charset="0"/>
                <a:ea typeface="Source Sans Pro" pitchFamily="34" charset="-122"/>
                <a:cs typeface="Source Sans Pro" pitchFamily="34" charset="-120"/>
              </a:rPr>
              <a:t>X-ray image captioning has several practical applications in healthcare settings. For instance, it can be used to automate the creation of radiology reports, which can save time for radiologists and improve efficiency in the diagnostic process. This technology can also be used in patient education, providing patients with a clear and concise explanation of their x-ray findings. Additionally, it can help in telemedicine applications, where remote healthcare professionals can access and interpret x-ray images more effectively. In research settings, x-ray image captioning can be employed to analyze large datasets of x-ray images, helping to identify trends, patterns, and potential new discoveries.</a:t>
            </a:r>
            <a:endParaRPr lang="en-US" sz="1361" dirty="0"/>
          </a:p>
        </p:txBody>
      </p:sp>
      <p:sp>
        <p:nvSpPr>
          <p:cNvPr id="8" name="Shape 3"/>
          <p:cNvSpPr/>
          <p:nvPr/>
        </p:nvSpPr>
        <p:spPr>
          <a:xfrm>
            <a:off x="6091238" y="3567232"/>
            <a:ext cx="388739" cy="388739"/>
          </a:xfrm>
          <a:prstGeom prst="roundRect">
            <a:avLst>
              <a:gd name="adj" fmla="val 18672"/>
            </a:avLst>
          </a:prstGeom>
          <a:solidFill>
            <a:srgbClr val="F0D4F7"/>
          </a:solidFill>
          <a:ln w="7620">
            <a:solidFill>
              <a:srgbClr val="D6BADD"/>
            </a:solidFill>
            <a:prstDash val="solid"/>
          </a:ln>
        </p:spPr>
      </p:sp>
      <p:sp>
        <p:nvSpPr>
          <p:cNvPr id="9" name="Text 4"/>
          <p:cNvSpPr/>
          <p:nvPr/>
        </p:nvSpPr>
        <p:spPr>
          <a:xfrm>
            <a:off x="6218634" y="3639622"/>
            <a:ext cx="133945" cy="243959"/>
          </a:xfrm>
          <a:prstGeom prst="rect">
            <a:avLst/>
          </a:prstGeom>
          <a:noFill/>
          <a:ln/>
        </p:spPr>
        <p:txBody>
          <a:bodyPr wrap="none" rtlCol="0" anchor="t"/>
          <a:lstStyle/>
          <a:p>
            <a:pPr marL="0" indent="0" algn="ctr">
              <a:lnSpc>
                <a:spcPts val="1921"/>
              </a:lnSpc>
              <a:buNone/>
            </a:pPr>
            <a:r>
              <a:rPr lang="en-US" sz="1921" b="1" kern="0" spc="-38" dirty="0">
                <a:solidFill>
                  <a:srgbClr val="272525"/>
                </a:solidFill>
                <a:latin typeface="adonis-web" pitchFamily="34" charset="0"/>
                <a:ea typeface="adonis-web" pitchFamily="34" charset="-122"/>
                <a:cs typeface="adonis-web" pitchFamily="34" charset="-120"/>
              </a:rPr>
              <a:t>1</a:t>
            </a:r>
            <a:endParaRPr lang="en-US" sz="1921" dirty="0"/>
          </a:p>
        </p:txBody>
      </p:sp>
      <p:sp>
        <p:nvSpPr>
          <p:cNvPr id="10" name="Text 5"/>
          <p:cNvSpPr/>
          <p:nvPr/>
        </p:nvSpPr>
        <p:spPr>
          <a:xfrm>
            <a:off x="6652736" y="3567232"/>
            <a:ext cx="2531745" cy="254198"/>
          </a:xfrm>
          <a:prstGeom prst="rect">
            <a:avLst/>
          </a:prstGeom>
          <a:noFill/>
          <a:ln/>
        </p:spPr>
        <p:txBody>
          <a:bodyPr wrap="none" rtlCol="0" anchor="t"/>
          <a:lstStyle/>
          <a:p>
            <a:pPr marL="0" indent="0">
              <a:lnSpc>
                <a:spcPts val="2001"/>
              </a:lnSpc>
              <a:buNone/>
            </a:pPr>
            <a:r>
              <a:rPr lang="en-US" sz="1601" b="1" kern="0" spc="-32" dirty="0">
                <a:solidFill>
                  <a:srgbClr val="272525"/>
                </a:solidFill>
                <a:latin typeface="adonis-web" pitchFamily="34" charset="0"/>
                <a:ea typeface="adonis-web" pitchFamily="34" charset="-122"/>
                <a:cs typeface="adonis-web" pitchFamily="34" charset="-120"/>
              </a:rPr>
              <a:t>Automated Report Generation</a:t>
            </a:r>
            <a:endParaRPr lang="en-US" sz="1601" dirty="0"/>
          </a:p>
        </p:txBody>
      </p:sp>
      <p:sp>
        <p:nvSpPr>
          <p:cNvPr id="11" name="Text 6"/>
          <p:cNvSpPr/>
          <p:nvPr/>
        </p:nvSpPr>
        <p:spPr>
          <a:xfrm>
            <a:off x="6652736" y="3925014"/>
            <a:ext cx="7372826" cy="553164"/>
          </a:xfrm>
          <a:prstGeom prst="rect">
            <a:avLst/>
          </a:prstGeom>
          <a:noFill/>
          <a:ln/>
        </p:spPr>
        <p:txBody>
          <a:bodyPr wrap="square" rtlCol="0" anchor="t"/>
          <a:lstStyle/>
          <a:p>
            <a:pPr marL="0" indent="0">
              <a:lnSpc>
                <a:spcPts val="2177"/>
              </a:lnSpc>
              <a:buNone/>
            </a:pPr>
            <a:r>
              <a:rPr lang="en-US" sz="1361" kern="0" spc="-27" dirty="0">
                <a:solidFill>
                  <a:srgbClr val="272525"/>
                </a:solidFill>
                <a:latin typeface="Source Sans Pro" pitchFamily="34" charset="0"/>
                <a:ea typeface="Source Sans Pro" pitchFamily="34" charset="-122"/>
                <a:cs typeface="Source Sans Pro" pitchFamily="34" charset="-120"/>
              </a:rPr>
              <a:t>X-ray image captioning can automatically generate initial reports based on the image, providing a starting point for radiologists to review and refine.</a:t>
            </a:r>
            <a:endParaRPr lang="en-US" sz="1361" dirty="0"/>
          </a:p>
        </p:txBody>
      </p:sp>
      <p:sp>
        <p:nvSpPr>
          <p:cNvPr id="12" name="Shape 7"/>
          <p:cNvSpPr/>
          <p:nvPr/>
        </p:nvSpPr>
        <p:spPr>
          <a:xfrm>
            <a:off x="6091238" y="4845248"/>
            <a:ext cx="388739" cy="388739"/>
          </a:xfrm>
          <a:prstGeom prst="roundRect">
            <a:avLst>
              <a:gd name="adj" fmla="val 18672"/>
            </a:avLst>
          </a:prstGeom>
          <a:solidFill>
            <a:srgbClr val="F0D4F7"/>
          </a:solidFill>
          <a:ln w="7620">
            <a:solidFill>
              <a:srgbClr val="D6BADD"/>
            </a:solidFill>
            <a:prstDash val="solid"/>
          </a:ln>
        </p:spPr>
      </p:sp>
      <p:sp>
        <p:nvSpPr>
          <p:cNvPr id="13" name="Text 8"/>
          <p:cNvSpPr/>
          <p:nvPr/>
        </p:nvSpPr>
        <p:spPr>
          <a:xfrm>
            <a:off x="6218634" y="4917638"/>
            <a:ext cx="133945" cy="243959"/>
          </a:xfrm>
          <a:prstGeom prst="rect">
            <a:avLst/>
          </a:prstGeom>
          <a:noFill/>
          <a:ln/>
        </p:spPr>
        <p:txBody>
          <a:bodyPr wrap="none" rtlCol="0" anchor="t"/>
          <a:lstStyle/>
          <a:p>
            <a:pPr marL="0" indent="0" algn="ctr">
              <a:lnSpc>
                <a:spcPts val="1921"/>
              </a:lnSpc>
              <a:buNone/>
            </a:pPr>
            <a:r>
              <a:rPr lang="en-US" sz="1921" b="1" kern="0" spc="-38" dirty="0">
                <a:solidFill>
                  <a:srgbClr val="272525"/>
                </a:solidFill>
                <a:latin typeface="adonis-web" pitchFamily="34" charset="0"/>
                <a:ea typeface="adonis-web" pitchFamily="34" charset="-122"/>
                <a:cs typeface="adonis-web" pitchFamily="34" charset="-120"/>
              </a:rPr>
              <a:t>2</a:t>
            </a:r>
            <a:endParaRPr lang="en-US" sz="1921" dirty="0"/>
          </a:p>
        </p:txBody>
      </p:sp>
      <p:sp>
        <p:nvSpPr>
          <p:cNvPr id="14" name="Text 9"/>
          <p:cNvSpPr/>
          <p:nvPr/>
        </p:nvSpPr>
        <p:spPr>
          <a:xfrm>
            <a:off x="6652736" y="4845248"/>
            <a:ext cx="2033111" cy="254198"/>
          </a:xfrm>
          <a:prstGeom prst="rect">
            <a:avLst/>
          </a:prstGeom>
          <a:noFill/>
          <a:ln/>
        </p:spPr>
        <p:txBody>
          <a:bodyPr wrap="none" rtlCol="0" anchor="t"/>
          <a:lstStyle/>
          <a:p>
            <a:pPr marL="0" indent="0">
              <a:lnSpc>
                <a:spcPts val="2001"/>
              </a:lnSpc>
              <a:buNone/>
            </a:pPr>
            <a:r>
              <a:rPr lang="en-US" sz="1601" b="1" kern="0" spc="-32" dirty="0">
                <a:solidFill>
                  <a:srgbClr val="272525"/>
                </a:solidFill>
                <a:latin typeface="adonis-web" pitchFamily="34" charset="0"/>
                <a:ea typeface="adonis-web" pitchFamily="34" charset="-122"/>
                <a:cs typeface="adonis-web" pitchFamily="34" charset="-120"/>
              </a:rPr>
              <a:t>Patient Education</a:t>
            </a:r>
            <a:endParaRPr lang="en-US" sz="1601" dirty="0"/>
          </a:p>
        </p:txBody>
      </p:sp>
      <p:sp>
        <p:nvSpPr>
          <p:cNvPr id="15" name="Text 10"/>
          <p:cNvSpPr/>
          <p:nvPr/>
        </p:nvSpPr>
        <p:spPr>
          <a:xfrm>
            <a:off x="6652736" y="5203031"/>
            <a:ext cx="7372826" cy="553164"/>
          </a:xfrm>
          <a:prstGeom prst="rect">
            <a:avLst/>
          </a:prstGeom>
          <a:noFill/>
          <a:ln/>
        </p:spPr>
        <p:txBody>
          <a:bodyPr wrap="square" rtlCol="0" anchor="t"/>
          <a:lstStyle/>
          <a:p>
            <a:pPr marL="0" indent="0">
              <a:lnSpc>
                <a:spcPts val="2177"/>
              </a:lnSpc>
              <a:buNone/>
            </a:pPr>
            <a:r>
              <a:rPr lang="en-US" sz="1361" kern="0" spc="-27" dirty="0">
                <a:solidFill>
                  <a:srgbClr val="272525"/>
                </a:solidFill>
                <a:latin typeface="Source Sans Pro" pitchFamily="34" charset="0"/>
                <a:ea typeface="Source Sans Pro" pitchFamily="34" charset="-122"/>
                <a:cs typeface="Source Sans Pro" pitchFamily="34" charset="-120"/>
              </a:rPr>
              <a:t>The generated captions can be used to create easy-to-understand explanations of the findings for patients, improving communication and understanding.</a:t>
            </a:r>
            <a:endParaRPr lang="en-US" sz="1361" dirty="0"/>
          </a:p>
        </p:txBody>
      </p:sp>
      <p:sp>
        <p:nvSpPr>
          <p:cNvPr id="16" name="Shape 11"/>
          <p:cNvSpPr/>
          <p:nvPr/>
        </p:nvSpPr>
        <p:spPr>
          <a:xfrm>
            <a:off x="6091238" y="6123265"/>
            <a:ext cx="388739" cy="388739"/>
          </a:xfrm>
          <a:prstGeom prst="roundRect">
            <a:avLst>
              <a:gd name="adj" fmla="val 18672"/>
            </a:avLst>
          </a:prstGeom>
          <a:solidFill>
            <a:srgbClr val="F0D4F7"/>
          </a:solidFill>
          <a:ln w="7620">
            <a:solidFill>
              <a:srgbClr val="D6BADD"/>
            </a:solidFill>
            <a:prstDash val="solid"/>
          </a:ln>
        </p:spPr>
      </p:sp>
      <p:sp>
        <p:nvSpPr>
          <p:cNvPr id="17" name="Text 12"/>
          <p:cNvSpPr/>
          <p:nvPr/>
        </p:nvSpPr>
        <p:spPr>
          <a:xfrm>
            <a:off x="6218634" y="6195655"/>
            <a:ext cx="133945" cy="243959"/>
          </a:xfrm>
          <a:prstGeom prst="rect">
            <a:avLst/>
          </a:prstGeom>
          <a:noFill/>
          <a:ln/>
        </p:spPr>
        <p:txBody>
          <a:bodyPr wrap="none" rtlCol="0" anchor="t"/>
          <a:lstStyle/>
          <a:p>
            <a:pPr marL="0" indent="0" algn="ctr">
              <a:lnSpc>
                <a:spcPts val="1921"/>
              </a:lnSpc>
              <a:buNone/>
            </a:pPr>
            <a:r>
              <a:rPr lang="en-US" sz="1921" b="1" kern="0" spc="-38" dirty="0">
                <a:solidFill>
                  <a:srgbClr val="272525"/>
                </a:solidFill>
                <a:latin typeface="adonis-web" pitchFamily="34" charset="0"/>
                <a:ea typeface="adonis-web" pitchFamily="34" charset="-122"/>
                <a:cs typeface="adonis-web" pitchFamily="34" charset="-120"/>
              </a:rPr>
              <a:t>3</a:t>
            </a:r>
            <a:endParaRPr lang="en-US" sz="1921" dirty="0"/>
          </a:p>
        </p:txBody>
      </p:sp>
      <p:sp>
        <p:nvSpPr>
          <p:cNvPr id="18" name="Text 13"/>
          <p:cNvSpPr/>
          <p:nvPr/>
        </p:nvSpPr>
        <p:spPr>
          <a:xfrm>
            <a:off x="6652736" y="6123265"/>
            <a:ext cx="2033111" cy="254198"/>
          </a:xfrm>
          <a:prstGeom prst="rect">
            <a:avLst/>
          </a:prstGeom>
          <a:noFill/>
          <a:ln/>
        </p:spPr>
        <p:txBody>
          <a:bodyPr wrap="none" rtlCol="0" anchor="t"/>
          <a:lstStyle/>
          <a:p>
            <a:pPr marL="0" indent="0">
              <a:lnSpc>
                <a:spcPts val="2001"/>
              </a:lnSpc>
              <a:buNone/>
            </a:pPr>
            <a:r>
              <a:rPr lang="en-US" sz="1601" b="1" kern="0" spc="-32" dirty="0">
                <a:solidFill>
                  <a:srgbClr val="272525"/>
                </a:solidFill>
                <a:latin typeface="adonis-web" pitchFamily="34" charset="0"/>
                <a:ea typeface="adonis-web" pitchFamily="34" charset="-122"/>
                <a:cs typeface="adonis-web" pitchFamily="34" charset="-120"/>
              </a:rPr>
              <a:t>Telemedicine Support</a:t>
            </a:r>
            <a:endParaRPr lang="en-US" sz="1601" dirty="0"/>
          </a:p>
        </p:txBody>
      </p:sp>
      <p:sp>
        <p:nvSpPr>
          <p:cNvPr id="19" name="Text 14"/>
          <p:cNvSpPr/>
          <p:nvPr/>
        </p:nvSpPr>
        <p:spPr>
          <a:xfrm>
            <a:off x="6652736" y="6481048"/>
            <a:ext cx="7372826" cy="553164"/>
          </a:xfrm>
          <a:prstGeom prst="rect">
            <a:avLst/>
          </a:prstGeom>
          <a:noFill/>
          <a:ln/>
        </p:spPr>
        <p:txBody>
          <a:bodyPr wrap="square" rtlCol="0" anchor="t"/>
          <a:lstStyle/>
          <a:p>
            <a:pPr marL="0" indent="0">
              <a:lnSpc>
                <a:spcPts val="2177"/>
              </a:lnSpc>
              <a:buNone/>
            </a:pPr>
            <a:r>
              <a:rPr lang="en-US" sz="1361" kern="0" spc="-27" dirty="0">
                <a:solidFill>
                  <a:srgbClr val="272525"/>
                </a:solidFill>
                <a:latin typeface="Source Sans Pro" pitchFamily="34" charset="0"/>
                <a:ea typeface="Source Sans Pro" pitchFamily="34" charset="-122"/>
                <a:cs typeface="Source Sans Pro" pitchFamily="34" charset="-120"/>
              </a:rPr>
              <a:t>X-ray image captioning can enhance telemedicine consultations by providing concise summaries for remote healthcare providers, facilitating quicker and more accurate diagnoses.</a:t>
            </a:r>
            <a:endParaRPr lang="en-US" sz="1361" dirty="0"/>
          </a:p>
        </p:txBody>
      </p:sp>
      <p:sp>
        <p:nvSpPr>
          <p:cNvPr id="20" name="Shape 15"/>
          <p:cNvSpPr/>
          <p:nvPr/>
        </p:nvSpPr>
        <p:spPr>
          <a:xfrm>
            <a:off x="6091238" y="7401282"/>
            <a:ext cx="388739" cy="388739"/>
          </a:xfrm>
          <a:prstGeom prst="roundRect">
            <a:avLst>
              <a:gd name="adj" fmla="val 18672"/>
            </a:avLst>
          </a:prstGeom>
          <a:solidFill>
            <a:srgbClr val="F0D4F7"/>
          </a:solidFill>
          <a:ln w="7620">
            <a:solidFill>
              <a:srgbClr val="D6BADD"/>
            </a:solidFill>
            <a:prstDash val="solid"/>
          </a:ln>
        </p:spPr>
      </p:sp>
      <p:sp>
        <p:nvSpPr>
          <p:cNvPr id="21" name="Text 16"/>
          <p:cNvSpPr/>
          <p:nvPr/>
        </p:nvSpPr>
        <p:spPr>
          <a:xfrm>
            <a:off x="6218634" y="7473672"/>
            <a:ext cx="133945" cy="243959"/>
          </a:xfrm>
          <a:prstGeom prst="rect">
            <a:avLst/>
          </a:prstGeom>
          <a:noFill/>
          <a:ln/>
        </p:spPr>
        <p:txBody>
          <a:bodyPr wrap="none" rtlCol="0" anchor="t"/>
          <a:lstStyle/>
          <a:p>
            <a:pPr marL="0" indent="0" algn="ctr">
              <a:lnSpc>
                <a:spcPts val="1921"/>
              </a:lnSpc>
              <a:buNone/>
            </a:pPr>
            <a:r>
              <a:rPr lang="en-US" sz="1921" b="1" kern="0" spc="-38" dirty="0">
                <a:solidFill>
                  <a:srgbClr val="272525"/>
                </a:solidFill>
                <a:latin typeface="adonis-web" pitchFamily="34" charset="0"/>
                <a:ea typeface="adonis-web" pitchFamily="34" charset="-122"/>
                <a:cs typeface="adonis-web" pitchFamily="34" charset="-120"/>
              </a:rPr>
              <a:t>4</a:t>
            </a:r>
            <a:endParaRPr lang="en-US" sz="1921" dirty="0"/>
          </a:p>
        </p:txBody>
      </p:sp>
      <p:sp>
        <p:nvSpPr>
          <p:cNvPr id="22" name="Text 17"/>
          <p:cNvSpPr/>
          <p:nvPr/>
        </p:nvSpPr>
        <p:spPr>
          <a:xfrm>
            <a:off x="6652736" y="7401282"/>
            <a:ext cx="2033111" cy="254198"/>
          </a:xfrm>
          <a:prstGeom prst="rect">
            <a:avLst/>
          </a:prstGeom>
          <a:noFill/>
          <a:ln/>
        </p:spPr>
        <p:txBody>
          <a:bodyPr wrap="none" rtlCol="0" anchor="t"/>
          <a:lstStyle/>
          <a:p>
            <a:pPr marL="0" indent="0">
              <a:lnSpc>
                <a:spcPts val="2001"/>
              </a:lnSpc>
              <a:buNone/>
            </a:pPr>
            <a:r>
              <a:rPr lang="en-US" sz="1601" b="1" kern="0" spc="-32" dirty="0">
                <a:solidFill>
                  <a:srgbClr val="272525"/>
                </a:solidFill>
                <a:latin typeface="adonis-web" pitchFamily="34" charset="0"/>
                <a:ea typeface="adonis-web" pitchFamily="34" charset="-122"/>
                <a:cs typeface="adonis-web" pitchFamily="34" charset="-120"/>
              </a:rPr>
              <a:t>Research and Analysis</a:t>
            </a:r>
            <a:endParaRPr lang="en-US" sz="1601" dirty="0"/>
          </a:p>
        </p:txBody>
      </p:sp>
      <p:sp>
        <p:nvSpPr>
          <p:cNvPr id="23" name="Text 18"/>
          <p:cNvSpPr/>
          <p:nvPr/>
        </p:nvSpPr>
        <p:spPr>
          <a:xfrm>
            <a:off x="6652736" y="7759065"/>
            <a:ext cx="7372826" cy="553164"/>
          </a:xfrm>
          <a:prstGeom prst="rect">
            <a:avLst/>
          </a:prstGeom>
          <a:noFill/>
          <a:ln/>
        </p:spPr>
        <p:txBody>
          <a:bodyPr wrap="square" rtlCol="0" anchor="t"/>
          <a:lstStyle/>
          <a:p>
            <a:pPr marL="0" indent="0">
              <a:lnSpc>
                <a:spcPts val="2177"/>
              </a:lnSpc>
              <a:buNone/>
            </a:pPr>
            <a:r>
              <a:rPr lang="en-US" sz="1361" kern="0" spc="-27" dirty="0">
                <a:solidFill>
                  <a:srgbClr val="272525"/>
                </a:solidFill>
                <a:latin typeface="Source Sans Pro" pitchFamily="34" charset="0"/>
                <a:ea typeface="Source Sans Pro" pitchFamily="34" charset="-122"/>
                <a:cs typeface="Source Sans Pro" pitchFamily="34" charset="-120"/>
              </a:rPr>
              <a:t>By analyzing large datasets of x-ray images and their captions, researchers can identify patterns, trends, and potential new discoveries.</a:t>
            </a:r>
            <a:endParaRPr lang="en-US" sz="1361"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pic>
        <p:nvPicPr>
          <p:cNvPr id="5" name="Image 2" descr="preencoded.png"/>
          <p:cNvPicPr>
            <a:picLocks noChangeAspect="1"/>
          </p:cNvPicPr>
          <p:nvPr/>
        </p:nvPicPr>
        <p:blipFill>
          <a:blip r:embed="rId5"/>
          <a:stretch>
            <a:fillRect/>
          </a:stretch>
        </p:blipFill>
        <p:spPr>
          <a:xfrm>
            <a:off x="9359979" y="1587579"/>
            <a:ext cx="5054441" cy="5054441"/>
          </a:xfrm>
          <a:prstGeom prst="rect">
            <a:avLst/>
          </a:prstGeom>
        </p:spPr>
      </p:pic>
      <p:sp>
        <p:nvSpPr>
          <p:cNvPr id="6" name="Text 1"/>
          <p:cNvSpPr/>
          <p:nvPr/>
        </p:nvSpPr>
        <p:spPr>
          <a:xfrm>
            <a:off x="604837" y="554831"/>
            <a:ext cx="4066342" cy="508159"/>
          </a:xfrm>
          <a:prstGeom prst="rect">
            <a:avLst/>
          </a:prstGeom>
          <a:noFill/>
          <a:ln/>
        </p:spPr>
        <p:txBody>
          <a:bodyPr wrap="none" rtlCol="0" anchor="t"/>
          <a:lstStyle/>
          <a:p>
            <a:pPr marL="0" indent="0">
              <a:lnSpc>
                <a:spcPts val="4002"/>
              </a:lnSpc>
              <a:buNone/>
            </a:pPr>
            <a:r>
              <a:rPr lang="en-US" sz="3202" b="1" kern="0" spc="-64" dirty="0">
                <a:solidFill>
                  <a:srgbClr val="000000"/>
                </a:solidFill>
                <a:latin typeface="adonis-web" pitchFamily="34" charset="0"/>
                <a:ea typeface="adonis-web" pitchFamily="34" charset="-122"/>
                <a:cs typeface="adonis-web" pitchFamily="34" charset="-120"/>
              </a:rPr>
              <a:t>Importance</a:t>
            </a:r>
            <a:endParaRPr lang="en-US" sz="3202" dirty="0"/>
          </a:p>
        </p:txBody>
      </p:sp>
      <p:sp>
        <p:nvSpPr>
          <p:cNvPr id="7" name="Text 2"/>
          <p:cNvSpPr/>
          <p:nvPr/>
        </p:nvSpPr>
        <p:spPr>
          <a:xfrm>
            <a:off x="604837" y="1322189"/>
            <a:ext cx="7934325" cy="553164"/>
          </a:xfrm>
          <a:prstGeom prst="rect">
            <a:avLst/>
          </a:prstGeom>
          <a:noFill/>
          <a:ln/>
        </p:spPr>
        <p:txBody>
          <a:bodyPr wrap="square" rtlCol="0" anchor="t"/>
          <a:lstStyle/>
          <a:p>
            <a:pPr marL="0" indent="0">
              <a:lnSpc>
                <a:spcPts val="2177"/>
              </a:lnSpc>
              <a:buNone/>
            </a:pPr>
            <a:r>
              <a:rPr lang="en-US" sz="1361" kern="0" spc="-27" dirty="0">
                <a:solidFill>
                  <a:srgbClr val="272525"/>
                </a:solidFill>
                <a:latin typeface="Source Sans Pro" pitchFamily="34" charset="0"/>
                <a:ea typeface="Source Sans Pro" pitchFamily="34" charset="-122"/>
                <a:cs typeface="Source Sans Pro" pitchFamily="34" charset="-120"/>
              </a:rPr>
              <a:t>The importance of x-ray image captioning stems from its potential to revolutionize medical image analysis. This technology offers numerous advantages, including:</a:t>
            </a:r>
            <a:endParaRPr lang="en-US" sz="1361" dirty="0"/>
          </a:p>
        </p:txBody>
      </p:sp>
      <p:sp>
        <p:nvSpPr>
          <p:cNvPr id="8" name="Shape 3"/>
          <p:cNvSpPr/>
          <p:nvPr/>
        </p:nvSpPr>
        <p:spPr>
          <a:xfrm>
            <a:off x="604837" y="2069663"/>
            <a:ext cx="7934325" cy="1271707"/>
          </a:xfrm>
          <a:prstGeom prst="roundRect">
            <a:avLst>
              <a:gd name="adj" fmla="val 5708"/>
            </a:avLst>
          </a:prstGeom>
          <a:solidFill>
            <a:srgbClr val="F0D4F7"/>
          </a:solidFill>
          <a:ln w="7620">
            <a:solidFill>
              <a:srgbClr val="D6BADD"/>
            </a:solidFill>
            <a:prstDash val="solid"/>
          </a:ln>
        </p:spPr>
      </p:sp>
      <p:sp>
        <p:nvSpPr>
          <p:cNvPr id="9" name="Text 4"/>
          <p:cNvSpPr/>
          <p:nvPr/>
        </p:nvSpPr>
        <p:spPr>
          <a:xfrm>
            <a:off x="785217" y="2250043"/>
            <a:ext cx="2033111" cy="254198"/>
          </a:xfrm>
          <a:prstGeom prst="rect">
            <a:avLst/>
          </a:prstGeom>
          <a:noFill/>
          <a:ln/>
        </p:spPr>
        <p:txBody>
          <a:bodyPr wrap="none" rtlCol="0" anchor="t"/>
          <a:lstStyle/>
          <a:p>
            <a:pPr marL="0" indent="0">
              <a:lnSpc>
                <a:spcPts val="2001"/>
              </a:lnSpc>
              <a:buNone/>
            </a:pPr>
            <a:r>
              <a:rPr lang="en-US" sz="1601" b="1" kern="0" spc="-32" dirty="0">
                <a:solidFill>
                  <a:srgbClr val="272525"/>
                </a:solidFill>
                <a:latin typeface="adonis-web" pitchFamily="34" charset="0"/>
                <a:ea typeface="adonis-web" pitchFamily="34" charset="-122"/>
                <a:cs typeface="adonis-web" pitchFamily="34" charset="-120"/>
              </a:rPr>
              <a:t>Improved Accuracy</a:t>
            </a:r>
            <a:endParaRPr lang="en-US" sz="1601" dirty="0"/>
          </a:p>
        </p:txBody>
      </p:sp>
      <p:sp>
        <p:nvSpPr>
          <p:cNvPr id="10" name="Text 5"/>
          <p:cNvSpPr/>
          <p:nvPr/>
        </p:nvSpPr>
        <p:spPr>
          <a:xfrm>
            <a:off x="785217" y="2607826"/>
            <a:ext cx="7573566" cy="553164"/>
          </a:xfrm>
          <a:prstGeom prst="rect">
            <a:avLst/>
          </a:prstGeom>
          <a:noFill/>
          <a:ln/>
        </p:spPr>
        <p:txBody>
          <a:bodyPr wrap="square" rtlCol="0" anchor="t"/>
          <a:lstStyle/>
          <a:p>
            <a:pPr marL="0" indent="0">
              <a:lnSpc>
                <a:spcPts val="2177"/>
              </a:lnSpc>
              <a:buNone/>
            </a:pPr>
            <a:r>
              <a:rPr lang="en-US" sz="1361" kern="0" spc="-27" dirty="0">
                <a:solidFill>
                  <a:srgbClr val="272525"/>
                </a:solidFill>
                <a:latin typeface="Source Sans Pro" pitchFamily="34" charset="0"/>
                <a:ea typeface="Source Sans Pro" pitchFamily="34" charset="-122"/>
                <a:cs typeface="Source Sans Pro" pitchFamily="34" charset="-120"/>
              </a:rPr>
              <a:t>By leveraging the power of machine learning, x-ray image captioning can improve the accuracy of diagnoses by providing comprehensive and detailed descriptions of the images.</a:t>
            </a:r>
            <a:endParaRPr lang="en-US" sz="1361" dirty="0"/>
          </a:p>
        </p:txBody>
      </p:sp>
      <p:sp>
        <p:nvSpPr>
          <p:cNvPr id="11" name="Shape 6"/>
          <p:cNvSpPr/>
          <p:nvPr/>
        </p:nvSpPr>
        <p:spPr>
          <a:xfrm>
            <a:off x="604837" y="3514130"/>
            <a:ext cx="7934325" cy="1271707"/>
          </a:xfrm>
          <a:prstGeom prst="roundRect">
            <a:avLst>
              <a:gd name="adj" fmla="val 5708"/>
            </a:avLst>
          </a:prstGeom>
          <a:solidFill>
            <a:srgbClr val="F0D4F7"/>
          </a:solidFill>
          <a:ln w="7620">
            <a:solidFill>
              <a:srgbClr val="D6BADD"/>
            </a:solidFill>
            <a:prstDash val="solid"/>
          </a:ln>
        </p:spPr>
      </p:sp>
      <p:sp>
        <p:nvSpPr>
          <p:cNvPr id="12" name="Text 7"/>
          <p:cNvSpPr/>
          <p:nvPr/>
        </p:nvSpPr>
        <p:spPr>
          <a:xfrm>
            <a:off x="785217" y="3694509"/>
            <a:ext cx="2033111" cy="254198"/>
          </a:xfrm>
          <a:prstGeom prst="rect">
            <a:avLst/>
          </a:prstGeom>
          <a:noFill/>
          <a:ln/>
        </p:spPr>
        <p:txBody>
          <a:bodyPr wrap="none" rtlCol="0" anchor="t"/>
          <a:lstStyle/>
          <a:p>
            <a:pPr marL="0" indent="0">
              <a:lnSpc>
                <a:spcPts val="2001"/>
              </a:lnSpc>
              <a:buNone/>
            </a:pPr>
            <a:r>
              <a:rPr lang="en-US" sz="1601" b="1" kern="0" spc="-32" dirty="0">
                <a:solidFill>
                  <a:srgbClr val="272525"/>
                </a:solidFill>
                <a:latin typeface="adonis-web" pitchFamily="34" charset="0"/>
                <a:ea typeface="adonis-web" pitchFamily="34" charset="-122"/>
                <a:cs typeface="adonis-web" pitchFamily="34" charset="-120"/>
              </a:rPr>
              <a:t>Enhanced Efficiency</a:t>
            </a:r>
            <a:endParaRPr lang="en-US" sz="1601" dirty="0"/>
          </a:p>
        </p:txBody>
      </p:sp>
      <p:sp>
        <p:nvSpPr>
          <p:cNvPr id="13" name="Text 8"/>
          <p:cNvSpPr/>
          <p:nvPr/>
        </p:nvSpPr>
        <p:spPr>
          <a:xfrm>
            <a:off x="785217" y="4052292"/>
            <a:ext cx="7573566" cy="553164"/>
          </a:xfrm>
          <a:prstGeom prst="rect">
            <a:avLst/>
          </a:prstGeom>
          <a:noFill/>
          <a:ln/>
        </p:spPr>
        <p:txBody>
          <a:bodyPr wrap="square" rtlCol="0" anchor="t"/>
          <a:lstStyle/>
          <a:p>
            <a:pPr marL="0" indent="0">
              <a:lnSpc>
                <a:spcPts val="2177"/>
              </a:lnSpc>
              <a:buNone/>
            </a:pPr>
            <a:r>
              <a:rPr lang="en-US" sz="1361" kern="0" spc="-27" dirty="0">
                <a:solidFill>
                  <a:srgbClr val="272525"/>
                </a:solidFill>
                <a:latin typeface="Source Sans Pro" pitchFamily="34" charset="0"/>
                <a:ea typeface="Source Sans Pro" pitchFamily="34" charset="-122"/>
                <a:cs typeface="Source Sans Pro" pitchFamily="34" charset="-120"/>
              </a:rPr>
              <a:t>Automating the captioning process can save time for radiologists, allowing them to focus on more complex tasks and ultimately improving their productivity.</a:t>
            </a:r>
            <a:endParaRPr lang="en-US" sz="1361" dirty="0"/>
          </a:p>
        </p:txBody>
      </p:sp>
      <p:sp>
        <p:nvSpPr>
          <p:cNvPr id="14" name="Shape 9"/>
          <p:cNvSpPr/>
          <p:nvPr/>
        </p:nvSpPr>
        <p:spPr>
          <a:xfrm>
            <a:off x="604837" y="4958596"/>
            <a:ext cx="7934325" cy="1271707"/>
          </a:xfrm>
          <a:prstGeom prst="roundRect">
            <a:avLst>
              <a:gd name="adj" fmla="val 5708"/>
            </a:avLst>
          </a:prstGeom>
          <a:solidFill>
            <a:srgbClr val="F0D4F7"/>
          </a:solidFill>
          <a:ln w="7620">
            <a:solidFill>
              <a:srgbClr val="D6BADD"/>
            </a:solidFill>
            <a:prstDash val="solid"/>
          </a:ln>
        </p:spPr>
      </p:sp>
      <p:sp>
        <p:nvSpPr>
          <p:cNvPr id="15" name="Text 10"/>
          <p:cNvSpPr/>
          <p:nvPr/>
        </p:nvSpPr>
        <p:spPr>
          <a:xfrm>
            <a:off x="785217" y="5138976"/>
            <a:ext cx="2033111" cy="254198"/>
          </a:xfrm>
          <a:prstGeom prst="rect">
            <a:avLst/>
          </a:prstGeom>
          <a:noFill/>
          <a:ln/>
        </p:spPr>
        <p:txBody>
          <a:bodyPr wrap="none" rtlCol="0" anchor="t"/>
          <a:lstStyle/>
          <a:p>
            <a:pPr marL="0" indent="0">
              <a:lnSpc>
                <a:spcPts val="2001"/>
              </a:lnSpc>
              <a:buNone/>
            </a:pPr>
            <a:r>
              <a:rPr lang="en-US" sz="1601" b="1" kern="0" spc="-32" dirty="0">
                <a:solidFill>
                  <a:srgbClr val="272525"/>
                </a:solidFill>
                <a:latin typeface="adonis-web" pitchFamily="34" charset="0"/>
                <a:ea typeface="adonis-web" pitchFamily="34" charset="-122"/>
                <a:cs typeface="adonis-web" pitchFamily="34" charset="-120"/>
              </a:rPr>
              <a:t>Reduced Errors</a:t>
            </a:r>
            <a:endParaRPr lang="en-US" sz="1601" dirty="0"/>
          </a:p>
        </p:txBody>
      </p:sp>
      <p:sp>
        <p:nvSpPr>
          <p:cNvPr id="16" name="Text 11"/>
          <p:cNvSpPr/>
          <p:nvPr/>
        </p:nvSpPr>
        <p:spPr>
          <a:xfrm>
            <a:off x="785217" y="5496758"/>
            <a:ext cx="7573566" cy="553164"/>
          </a:xfrm>
          <a:prstGeom prst="rect">
            <a:avLst/>
          </a:prstGeom>
          <a:noFill/>
          <a:ln/>
        </p:spPr>
        <p:txBody>
          <a:bodyPr wrap="square" rtlCol="0" anchor="t"/>
          <a:lstStyle/>
          <a:p>
            <a:pPr marL="0" indent="0">
              <a:lnSpc>
                <a:spcPts val="2177"/>
              </a:lnSpc>
              <a:buNone/>
            </a:pPr>
            <a:r>
              <a:rPr lang="en-US" sz="1361" kern="0" spc="-27" dirty="0">
                <a:solidFill>
                  <a:srgbClr val="272525"/>
                </a:solidFill>
                <a:latin typeface="Source Sans Pro" pitchFamily="34" charset="0"/>
                <a:ea typeface="Source Sans Pro" pitchFamily="34" charset="-122"/>
                <a:cs typeface="Source Sans Pro" pitchFamily="34" charset="-120"/>
              </a:rPr>
              <a:t>X-ray image captioning can help to minimize errors caused by human fatigue or oversight by providing consistent and accurate descriptions of the images.</a:t>
            </a:r>
            <a:endParaRPr lang="en-US" sz="1361" dirty="0"/>
          </a:p>
        </p:txBody>
      </p:sp>
      <p:sp>
        <p:nvSpPr>
          <p:cNvPr id="17" name="Shape 12"/>
          <p:cNvSpPr/>
          <p:nvPr/>
        </p:nvSpPr>
        <p:spPr>
          <a:xfrm>
            <a:off x="604837" y="6403062"/>
            <a:ext cx="7934325" cy="1271707"/>
          </a:xfrm>
          <a:prstGeom prst="roundRect">
            <a:avLst>
              <a:gd name="adj" fmla="val 5708"/>
            </a:avLst>
          </a:prstGeom>
          <a:solidFill>
            <a:srgbClr val="F0D4F7"/>
          </a:solidFill>
          <a:ln w="7620">
            <a:solidFill>
              <a:srgbClr val="D6BADD"/>
            </a:solidFill>
            <a:prstDash val="solid"/>
          </a:ln>
        </p:spPr>
      </p:sp>
      <p:sp>
        <p:nvSpPr>
          <p:cNvPr id="18" name="Text 13"/>
          <p:cNvSpPr/>
          <p:nvPr/>
        </p:nvSpPr>
        <p:spPr>
          <a:xfrm>
            <a:off x="785217" y="6583442"/>
            <a:ext cx="2033111" cy="254198"/>
          </a:xfrm>
          <a:prstGeom prst="rect">
            <a:avLst/>
          </a:prstGeom>
          <a:noFill/>
          <a:ln/>
        </p:spPr>
        <p:txBody>
          <a:bodyPr wrap="none" rtlCol="0" anchor="t"/>
          <a:lstStyle/>
          <a:p>
            <a:pPr marL="0" indent="0">
              <a:lnSpc>
                <a:spcPts val="2001"/>
              </a:lnSpc>
              <a:buNone/>
            </a:pPr>
            <a:r>
              <a:rPr lang="en-US" sz="1601" b="1" kern="0" spc="-32" dirty="0">
                <a:solidFill>
                  <a:srgbClr val="272525"/>
                </a:solidFill>
                <a:latin typeface="adonis-web" pitchFamily="34" charset="0"/>
                <a:ea typeface="adonis-web" pitchFamily="34" charset="-122"/>
                <a:cs typeface="adonis-web" pitchFamily="34" charset="-120"/>
              </a:rPr>
              <a:t>Improved Patient Care</a:t>
            </a:r>
            <a:endParaRPr lang="en-US" sz="1601" dirty="0"/>
          </a:p>
        </p:txBody>
      </p:sp>
      <p:sp>
        <p:nvSpPr>
          <p:cNvPr id="19" name="Text 14"/>
          <p:cNvSpPr/>
          <p:nvPr/>
        </p:nvSpPr>
        <p:spPr>
          <a:xfrm>
            <a:off x="785217" y="6941225"/>
            <a:ext cx="7573566" cy="553164"/>
          </a:xfrm>
          <a:prstGeom prst="rect">
            <a:avLst/>
          </a:prstGeom>
          <a:noFill/>
          <a:ln/>
        </p:spPr>
        <p:txBody>
          <a:bodyPr wrap="square" rtlCol="0" anchor="t"/>
          <a:lstStyle/>
          <a:p>
            <a:pPr marL="0" indent="0">
              <a:lnSpc>
                <a:spcPts val="2177"/>
              </a:lnSpc>
              <a:buNone/>
            </a:pPr>
            <a:r>
              <a:rPr lang="en-US" sz="1361" kern="0" spc="-27" dirty="0">
                <a:solidFill>
                  <a:srgbClr val="272525"/>
                </a:solidFill>
                <a:latin typeface="Source Sans Pro" pitchFamily="34" charset="0"/>
                <a:ea typeface="Source Sans Pro" pitchFamily="34" charset="-122"/>
                <a:cs typeface="Source Sans Pro" pitchFamily="34" charset="-120"/>
              </a:rPr>
              <a:t>By enhancing communication and understanding between healthcare providers and patients, x-ray image captioning contributes to improved patient care and outcomes.</a:t>
            </a:r>
            <a:endParaRPr lang="en-US" sz="1361"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85917"/>
          </a:xfrm>
          <a:prstGeom prst="rect">
            <a:avLst/>
          </a:prstGeom>
          <a:solidFill>
            <a:srgbClr val="FFFFFF">
              <a:alpha val="75000"/>
            </a:srgbClr>
          </a:solidFill>
          <a:ln/>
        </p:spPr>
      </p:sp>
      <p:pic>
        <p:nvPicPr>
          <p:cNvPr id="4" name="Image 1" descr="preencoded.png"/>
          <p:cNvPicPr>
            <a:picLocks noChangeAspect="1"/>
          </p:cNvPicPr>
          <p:nvPr/>
        </p:nvPicPr>
        <p:blipFill>
          <a:blip r:embed="rId4"/>
          <a:stretch>
            <a:fillRect/>
          </a:stretch>
        </p:blipFill>
        <p:spPr>
          <a:xfrm>
            <a:off x="0" y="0"/>
            <a:ext cx="5486400" cy="8285917"/>
          </a:xfrm>
          <a:prstGeom prst="rect">
            <a:avLst/>
          </a:prstGeom>
        </p:spPr>
      </p:pic>
      <p:pic>
        <p:nvPicPr>
          <p:cNvPr id="5" name="Image 2" descr="preencoded.png"/>
          <p:cNvPicPr>
            <a:picLocks noChangeAspect="1"/>
          </p:cNvPicPr>
          <p:nvPr/>
        </p:nvPicPr>
        <p:blipFill>
          <a:blip r:embed="rId5"/>
          <a:stretch>
            <a:fillRect/>
          </a:stretch>
        </p:blipFill>
        <p:spPr>
          <a:xfrm>
            <a:off x="215979" y="2325410"/>
            <a:ext cx="5054322" cy="3634978"/>
          </a:xfrm>
          <a:prstGeom prst="rect">
            <a:avLst/>
          </a:prstGeom>
        </p:spPr>
      </p:pic>
      <p:sp>
        <p:nvSpPr>
          <p:cNvPr id="6" name="Text 1"/>
          <p:cNvSpPr/>
          <p:nvPr/>
        </p:nvSpPr>
        <p:spPr>
          <a:xfrm>
            <a:off x="6091238" y="475178"/>
            <a:ext cx="4066342" cy="508159"/>
          </a:xfrm>
          <a:prstGeom prst="rect">
            <a:avLst/>
          </a:prstGeom>
          <a:noFill/>
          <a:ln/>
        </p:spPr>
        <p:txBody>
          <a:bodyPr wrap="none" rtlCol="0" anchor="t"/>
          <a:lstStyle/>
          <a:p>
            <a:pPr marL="0" indent="0">
              <a:lnSpc>
                <a:spcPts val="4002"/>
              </a:lnSpc>
              <a:buNone/>
            </a:pPr>
            <a:r>
              <a:rPr lang="en-US" sz="3202" b="1" kern="0" spc="-64" dirty="0">
                <a:solidFill>
                  <a:srgbClr val="000000"/>
                </a:solidFill>
                <a:latin typeface="adonis-web" pitchFamily="34" charset="0"/>
                <a:ea typeface="adonis-web" pitchFamily="34" charset="-122"/>
                <a:cs typeface="adonis-web" pitchFamily="34" charset="-120"/>
              </a:rPr>
              <a:t>Text Preprocessing</a:t>
            </a:r>
            <a:endParaRPr lang="en-US" sz="3202" dirty="0"/>
          </a:p>
        </p:txBody>
      </p:sp>
      <p:sp>
        <p:nvSpPr>
          <p:cNvPr id="7" name="Text 2"/>
          <p:cNvSpPr/>
          <p:nvPr/>
        </p:nvSpPr>
        <p:spPr>
          <a:xfrm>
            <a:off x="6091238" y="1242536"/>
            <a:ext cx="7934325" cy="829747"/>
          </a:xfrm>
          <a:prstGeom prst="rect">
            <a:avLst/>
          </a:prstGeom>
          <a:noFill/>
          <a:ln/>
        </p:spPr>
        <p:txBody>
          <a:bodyPr wrap="square" rtlCol="0" anchor="t"/>
          <a:lstStyle/>
          <a:p>
            <a:pPr marL="0" indent="0">
              <a:lnSpc>
                <a:spcPts val="2177"/>
              </a:lnSpc>
              <a:buNone/>
            </a:pPr>
            <a:r>
              <a:rPr lang="en-US" sz="1361" kern="0" spc="-27" dirty="0">
                <a:solidFill>
                  <a:srgbClr val="272525"/>
                </a:solidFill>
                <a:latin typeface="Source Sans Pro" pitchFamily="34" charset="0"/>
                <a:ea typeface="Source Sans Pro" pitchFamily="34" charset="-122"/>
                <a:cs typeface="Source Sans Pro" pitchFamily="34" charset="-120"/>
              </a:rPr>
              <a:t>Text preprocessing is a crucial step in the x-ray image captioning process. It involves cleaning and preparing the text data used for training the model. This stage is essential to ensure that the model can effectively learn from the data and generate accurate captions.</a:t>
            </a:r>
            <a:endParaRPr lang="en-US" sz="1361" dirty="0"/>
          </a:p>
        </p:txBody>
      </p:sp>
      <p:sp>
        <p:nvSpPr>
          <p:cNvPr id="8" name="Shape 3"/>
          <p:cNvSpPr/>
          <p:nvPr/>
        </p:nvSpPr>
        <p:spPr>
          <a:xfrm>
            <a:off x="6339721" y="2266593"/>
            <a:ext cx="21550" cy="5544145"/>
          </a:xfrm>
          <a:prstGeom prst="roundRect">
            <a:avLst>
              <a:gd name="adj" fmla="val 336822"/>
            </a:avLst>
          </a:prstGeom>
          <a:solidFill>
            <a:srgbClr val="D6BADD"/>
          </a:solidFill>
          <a:ln/>
        </p:spPr>
      </p:sp>
      <p:sp>
        <p:nvSpPr>
          <p:cNvPr id="9" name="Shape 4"/>
          <p:cNvSpPr/>
          <p:nvPr/>
        </p:nvSpPr>
        <p:spPr>
          <a:xfrm>
            <a:off x="6544806" y="2644438"/>
            <a:ext cx="604837" cy="21550"/>
          </a:xfrm>
          <a:prstGeom prst="roundRect">
            <a:avLst>
              <a:gd name="adj" fmla="val 336822"/>
            </a:avLst>
          </a:prstGeom>
          <a:solidFill>
            <a:srgbClr val="D6BADD"/>
          </a:solidFill>
          <a:ln/>
        </p:spPr>
      </p:sp>
      <p:sp>
        <p:nvSpPr>
          <p:cNvPr id="10" name="Shape 5"/>
          <p:cNvSpPr/>
          <p:nvPr/>
        </p:nvSpPr>
        <p:spPr>
          <a:xfrm>
            <a:off x="6156067" y="2460903"/>
            <a:ext cx="388739" cy="388739"/>
          </a:xfrm>
          <a:prstGeom prst="roundRect">
            <a:avLst>
              <a:gd name="adj" fmla="val 18672"/>
            </a:avLst>
          </a:prstGeom>
          <a:solidFill>
            <a:srgbClr val="F0D4F7"/>
          </a:solidFill>
          <a:ln w="7620">
            <a:solidFill>
              <a:srgbClr val="D6BADD"/>
            </a:solidFill>
            <a:prstDash val="solid"/>
          </a:ln>
        </p:spPr>
      </p:sp>
      <p:sp>
        <p:nvSpPr>
          <p:cNvPr id="11" name="Text 6"/>
          <p:cNvSpPr/>
          <p:nvPr/>
        </p:nvSpPr>
        <p:spPr>
          <a:xfrm>
            <a:off x="6283464" y="2533293"/>
            <a:ext cx="133945" cy="243959"/>
          </a:xfrm>
          <a:prstGeom prst="rect">
            <a:avLst/>
          </a:prstGeom>
          <a:noFill/>
          <a:ln/>
        </p:spPr>
        <p:txBody>
          <a:bodyPr wrap="none" rtlCol="0" anchor="t"/>
          <a:lstStyle/>
          <a:p>
            <a:pPr marL="0" indent="0" algn="ctr">
              <a:lnSpc>
                <a:spcPts val="1921"/>
              </a:lnSpc>
              <a:buNone/>
            </a:pPr>
            <a:r>
              <a:rPr lang="en-US" sz="1921" b="1" kern="0" spc="-38" dirty="0">
                <a:solidFill>
                  <a:srgbClr val="272525"/>
                </a:solidFill>
                <a:latin typeface="adonis-web" pitchFamily="34" charset="0"/>
                <a:ea typeface="adonis-web" pitchFamily="34" charset="-122"/>
                <a:cs typeface="adonis-web" pitchFamily="34" charset="-120"/>
              </a:rPr>
              <a:t>1</a:t>
            </a:r>
            <a:endParaRPr lang="en-US" sz="1921" dirty="0"/>
          </a:p>
        </p:txBody>
      </p:sp>
      <p:sp>
        <p:nvSpPr>
          <p:cNvPr id="12" name="Text 7"/>
          <p:cNvSpPr/>
          <p:nvPr/>
        </p:nvSpPr>
        <p:spPr>
          <a:xfrm>
            <a:off x="7300913" y="2439352"/>
            <a:ext cx="2033111" cy="254198"/>
          </a:xfrm>
          <a:prstGeom prst="rect">
            <a:avLst/>
          </a:prstGeom>
          <a:noFill/>
          <a:ln/>
        </p:spPr>
        <p:txBody>
          <a:bodyPr wrap="none" rtlCol="0" anchor="t"/>
          <a:lstStyle/>
          <a:p>
            <a:pPr marL="0" indent="0" algn="l">
              <a:lnSpc>
                <a:spcPts val="2001"/>
              </a:lnSpc>
              <a:buNone/>
            </a:pPr>
            <a:r>
              <a:rPr lang="en-US" sz="1601" b="1" kern="0" spc="-32" dirty="0">
                <a:solidFill>
                  <a:srgbClr val="272525"/>
                </a:solidFill>
                <a:latin typeface="adonis-web" pitchFamily="34" charset="0"/>
                <a:ea typeface="adonis-web" pitchFamily="34" charset="-122"/>
                <a:cs typeface="adonis-web" pitchFamily="34" charset="-120"/>
              </a:rPr>
              <a:t>Tokenization</a:t>
            </a:r>
            <a:endParaRPr lang="en-US" sz="1601" dirty="0"/>
          </a:p>
        </p:txBody>
      </p:sp>
      <p:sp>
        <p:nvSpPr>
          <p:cNvPr id="13" name="Text 8"/>
          <p:cNvSpPr/>
          <p:nvPr/>
        </p:nvSpPr>
        <p:spPr>
          <a:xfrm>
            <a:off x="7300913" y="2797135"/>
            <a:ext cx="6724650" cy="553164"/>
          </a:xfrm>
          <a:prstGeom prst="rect">
            <a:avLst/>
          </a:prstGeom>
          <a:noFill/>
          <a:ln/>
        </p:spPr>
        <p:txBody>
          <a:bodyPr wrap="square" rtlCol="0" anchor="t"/>
          <a:lstStyle/>
          <a:p>
            <a:pPr marL="0" indent="0" algn="l">
              <a:lnSpc>
                <a:spcPts val="2177"/>
              </a:lnSpc>
              <a:buNone/>
            </a:pPr>
            <a:r>
              <a:rPr lang="en-US" sz="1361" kern="0" spc="-27" dirty="0">
                <a:solidFill>
                  <a:srgbClr val="272525"/>
                </a:solidFill>
                <a:latin typeface="Source Sans Pro" pitchFamily="34" charset="0"/>
                <a:ea typeface="Source Sans Pro" pitchFamily="34" charset="-122"/>
                <a:cs typeface="Source Sans Pro" pitchFamily="34" charset="-120"/>
              </a:rPr>
              <a:t>Breaking down the text into individual words or tokens is essential for the model to understand the language structure.</a:t>
            </a:r>
            <a:endParaRPr lang="en-US" sz="1361" dirty="0"/>
          </a:p>
        </p:txBody>
      </p:sp>
      <p:sp>
        <p:nvSpPr>
          <p:cNvPr id="14" name="Shape 9"/>
          <p:cNvSpPr/>
          <p:nvPr/>
        </p:nvSpPr>
        <p:spPr>
          <a:xfrm>
            <a:off x="6544806" y="4073664"/>
            <a:ext cx="604837" cy="21550"/>
          </a:xfrm>
          <a:prstGeom prst="roundRect">
            <a:avLst>
              <a:gd name="adj" fmla="val 336822"/>
            </a:avLst>
          </a:prstGeom>
          <a:solidFill>
            <a:srgbClr val="D6BADD"/>
          </a:solidFill>
          <a:ln/>
        </p:spPr>
      </p:sp>
      <p:sp>
        <p:nvSpPr>
          <p:cNvPr id="15" name="Shape 10"/>
          <p:cNvSpPr/>
          <p:nvPr/>
        </p:nvSpPr>
        <p:spPr>
          <a:xfrm>
            <a:off x="6156067" y="3890129"/>
            <a:ext cx="388739" cy="388739"/>
          </a:xfrm>
          <a:prstGeom prst="roundRect">
            <a:avLst>
              <a:gd name="adj" fmla="val 18672"/>
            </a:avLst>
          </a:prstGeom>
          <a:solidFill>
            <a:srgbClr val="F0D4F7"/>
          </a:solidFill>
          <a:ln w="7620">
            <a:solidFill>
              <a:srgbClr val="D6BADD"/>
            </a:solidFill>
            <a:prstDash val="solid"/>
          </a:ln>
        </p:spPr>
      </p:sp>
      <p:sp>
        <p:nvSpPr>
          <p:cNvPr id="16" name="Text 11"/>
          <p:cNvSpPr/>
          <p:nvPr/>
        </p:nvSpPr>
        <p:spPr>
          <a:xfrm>
            <a:off x="6283464" y="3962519"/>
            <a:ext cx="133945" cy="243959"/>
          </a:xfrm>
          <a:prstGeom prst="rect">
            <a:avLst/>
          </a:prstGeom>
          <a:noFill/>
          <a:ln/>
        </p:spPr>
        <p:txBody>
          <a:bodyPr wrap="none" rtlCol="0" anchor="t"/>
          <a:lstStyle/>
          <a:p>
            <a:pPr marL="0" indent="0" algn="ctr">
              <a:lnSpc>
                <a:spcPts val="1921"/>
              </a:lnSpc>
              <a:buNone/>
            </a:pPr>
            <a:r>
              <a:rPr lang="en-US" sz="1921" b="1" kern="0" spc="-38" dirty="0">
                <a:solidFill>
                  <a:srgbClr val="272525"/>
                </a:solidFill>
                <a:latin typeface="adonis-web" pitchFamily="34" charset="0"/>
                <a:ea typeface="adonis-web" pitchFamily="34" charset="-122"/>
                <a:cs typeface="adonis-web" pitchFamily="34" charset="-120"/>
              </a:rPr>
              <a:t>2</a:t>
            </a:r>
            <a:endParaRPr lang="en-US" sz="1921" dirty="0"/>
          </a:p>
        </p:txBody>
      </p:sp>
      <p:sp>
        <p:nvSpPr>
          <p:cNvPr id="17" name="Text 12"/>
          <p:cNvSpPr/>
          <p:nvPr/>
        </p:nvSpPr>
        <p:spPr>
          <a:xfrm>
            <a:off x="7300913" y="3868579"/>
            <a:ext cx="2033111" cy="254198"/>
          </a:xfrm>
          <a:prstGeom prst="rect">
            <a:avLst/>
          </a:prstGeom>
          <a:noFill/>
          <a:ln/>
        </p:spPr>
        <p:txBody>
          <a:bodyPr wrap="none" rtlCol="0" anchor="t"/>
          <a:lstStyle/>
          <a:p>
            <a:pPr marL="0" indent="0" algn="l">
              <a:lnSpc>
                <a:spcPts val="2001"/>
              </a:lnSpc>
              <a:buNone/>
            </a:pPr>
            <a:r>
              <a:rPr lang="en-US" sz="1601" b="1" kern="0" spc="-32" dirty="0">
                <a:solidFill>
                  <a:srgbClr val="272525"/>
                </a:solidFill>
                <a:latin typeface="adonis-web" pitchFamily="34" charset="0"/>
                <a:ea typeface="adonis-web" pitchFamily="34" charset="-122"/>
                <a:cs typeface="adonis-web" pitchFamily="34" charset="-120"/>
              </a:rPr>
              <a:t>Lowercasing</a:t>
            </a:r>
            <a:endParaRPr lang="en-US" sz="1601" dirty="0"/>
          </a:p>
        </p:txBody>
      </p:sp>
      <p:sp>
        <p:nvSpPr>
          <p:cNvPr id="18" name="Text 13"/>
          <p:cNvSpPr/>
          <p:nvPr/>
        </p:nvSpPr>
        <p:spPr>
          <a:xfrm>
            <a:off x="7300913" y="4226362"/>
            <a:ext cx="6724650" cy="553164"/>
          </a:xfrm>
          <a:prstGeom prst="rect">
            <a:avLst/>
          </a:prstGeom>
          <a:noFill/>
          <a:ln/>
        </p:spPr>
        <p:txBody>
          <a:bodyPr wrap="square" rtlCol="0" anchor="t"/>
          <a:lstStyle/>
          <a:p>
            <a:pPr marL="0" indent="0" algn="l">
              <a:lnSpc>
                <a:spcPts val="2177"/>
              </a:lnSpc>
              <a:buNone/>
            </a:pPr>
            <a:r>
              <a:rPr lang="en-US" sz="1361" kern="0" spc="-27" dirty="0">
                <a:solidFill>
                  <a:srgbClr val="272525"/>
                </a:solidFill>
                <a:latin typeface="Source Sans Pro" pitchFamily="34" charset="0"/>
                <a:ea typeface="Source Sans Pro" pitchFamily="34" charset="-122"/>
                <a:cs typeface="Source Sans Pro" pitchFamily="34" charset="-120"/>
              </a:rPr>
              <a:t>Converting all text to lowercase standardizes the data and prevents the model from treating uppercase letters differently than lowercase ones.</a:t>
            </a:r>
            <a:endParaRPr lang="en-US" sz="1361" dirty="0"/>
          </a:p>
        </p:txBody>
      </p:sp>
      <p:sp>
        <p:nvSpPr>
          <p:cNvPr id="19" name="Shape 14"/>
          <p:cNvSpPr/>
          <p:nvPr/>
        </p:nvSpPr>
        <p:spPr>
          <a:xfrm>
            <a:off x="6544806" y="5502890"/>
            <a:ext cx="604837" cy="21550"/>
          </a:xfrm>
          <a:prstGeom prst="roundRect">
            <a:avLst>
              <a:gd name="adj" fmla="val 336822"/>
            </a:avLst>
          </a:prstGeom>
          <a:solidFill>
            <a:srgbClr val="D6BADD"/>
          </a:solidFill>
          <a:ln/>
        </p:spPr>
      </p:sp>
      <p:sp>
        <p:nvSpPr>
          <p:cNvPr id="20" name="Shape 15"/>
          <p:cNvSpPr/>
          <p:nvPr/>
        </p:nvSpPr>
        <p:spPr>
          <a:xfrm>
            <a:off x="6156067" y="5319355"/>
            <a:ext cx="388739" cy="388739"/>
          </a:xfrm>
          <a:prstGeom prst="roundRect">
            <a:avLst>
              <a:gd name="adj" fmla="val 18672"/>
            </a:avLst>
          </a:prstGeom>
          <a:solidFill>
            <a:srgbClr val="F0D4F7"/>
          </a:solidFill>
          <a:ln w="7620">
            <a:solidFill>
              <a:srgbClr val="D6BADD"/>
            </a:solidFill>
            <a:prstDash val="solid"/>
          </a:ln>
        </p:spPr>
      </p:sp>
      <p:sp>
        <p:nvSpPr>
          <p:cNvPr id="21" name="Text 16"/>
          <p:cNvSpPr/>
          <p:nvPr/>
        </p:nvSpPr>
        <p:spPr>
          <a:xfrm>
            <a:off x="6283464" y="5391745"/>
            <a:ext cx="133945" cy="243959"/>
          </a:xfrm>
          <a:prstGeom prst="rect">
            <a:avLst/>
          </a:prstGeom>
          <a:noFill/>
          <a:ln/>
        </p:spPr>
        <p:txBody>
          <a:bodyPr wrap="none" rtlCol="0" anchor="t"/>
          <a:lstStyle/>
          <a:p>
            <a:pPr marL="0" indent="0" algn="ctr">
              <a:lnSpc>
                <a:spcPts val="1921"/>
              </a:lnSpc>
              <a:buNone/>
            </a:pPr>
            <a:r>
              <a:rPr lang="en-US" sz="1921" b="1" kern="0" spc="-38" dirty="0">
                <a:solidFill>
                  <a:srgbClr val="272525"/>
                </a:solidFill>
                <a:latin typeface="adonis-web" pitchFamily="34" charset="0"/>
                <a:ea typeface="adonis-web" pitchFamily="34" charset="-122"/>
                <a:cs typeface="adonis-web" pitchFamily="34" charset="-120"/>
              </a:rPr>
              <a:t>3</a:t>
            </a:r>
            <a:endParaRPr lang="en-US" sz="1921" dirty="0"/>
          </a:p>
        </p:txBody>
      </p:sp>
      <p:sp>
        <p:nvSpPr>
          <p:cNvPr id="22" name="Text 17"/>
          <p:cNvSpPr/>
          <p:nvPr/>
        </p:nvSpPr>
        <p:spPr>
          <a:xfrm>
            <a:off x="7300913" y="5297805"/>
            <a:ext cx="2033111" cy="254198"/>
          </a:xfrm>
          <a:prstGeom prst="rect">
            <a:avLst/>
          </a:prstGeom>
          <a:noFill/>
          <a:ln/>
        </p:spPr>
        <p:txBody>
          <a:bodyPr wrap="none" rtlCol="0" anchor="t"/>
          <a:lstStyle/>
          <a:p>
            <a:pPr marL="0" indent="0" algn="l">
              <a:lnSpc>
                <a:spcPts val="2001"/>
              </a:lnSpc>
              <a:buNone/>
            </a:pPr>
            <a:r>
              <a:rPr lang="en-US" sz="1601" b="1" kern="0" spc="-32" dirty="0">
                <a:solidFill>
                  <a:srgbClr val="272525"/>
                </a:solidFill>
                <a:latin typeface="adonis-web" pitchFamily="34" charset="0"/>
                <a:ea typeface="adonis-web" pitchFamily="34" charset="-122"/>
                <a:cs typeface="adonis-web" pitchFamily="34" charset="-120"/>
              </a:rPr>
              <a:t>Removing Stop Words</a:t>
            </a:r>
            <a:endParaRPr lang="en-US" sz="1601" dirty="0"/>
          </a:p>
        </p:txBody>
      </p:sp>
      <p:sp>
        <p:nvSpPr>
          <p:cNvPr id="23" name="Text 18"/>
          <p:cNvSpPr/>
          <p:nvPr/>
        </p:nvSpPr>
        <p:spPr>
          <a:xfrm>
            <a:off x="7300913" y="5655588"/>
            <a:ext cx="6724650" cy="553164"/>
          </a:xfrm>
          <a:prstGeom prst="rect">
            <a:avLst/>
          </a:prstGeom>
          <a:noFill/>
          <a:ln/>
        </p:spPr>
        <p:txBody>
          <a:bodyPr wrap="square" rtlCol="0" anchor="t"/>
          <a:lstStyle/>
          <a:p>
            <a:pPr marL="0" indent="0" algn="l">
              <a:lnSpc>
                <a:spcPts val="2177"/>
              </a:lnSpc>
              <a:buNone/>
            </a:pPr>
            <a:r>
              <a:rPr lang="en-US" sz="1361" kern="0" spc="-27" dirty="0">
                <a:solidFill>
                  <a:srgbClr val="272525"/>
                </a:solidFill>
                <a:latin typeface="Source Sans Pro" pitchFamily="34" charset="0"/>
                <a:ea typeface="Source Sans Pro" pitchFamily="34" charset="-122"/>
                <a:cs typeface="Source Sans Pro" pitchFamily="34" charset="-120"/>
              </a:rPr>
              <a:t>Words like "a", "an", "the" carry little meaning and can be removed to reduce noise and improve model efficiency.</a:t>
            </a:r>
            <a:endParaRPr lang="en-US" sz="1361" dirty="0"/>
          </a:p>
        </p:txBody>
      </p:sp>
      <p:sp>
        <p:nvSpPr>
          <p:cNvPr id="24" name="Shape 19"/>
          <p:cNvSpPr/>
          <p:nvPr/>
        </p:nvSpPr>
        <p:spPr>
          <a:xfrm>
            <a:off x="6544806" y="6932116"/>
            <a:ext cx="604837" cy="21550"/>
          </a:xfrm>
          <a:prstGeom prst="roundRect">
            <a:avLst>
              <a:gd name="adj" fmla="val 336822"/>
            </a:avLst>
          </a:prstGeom>
          <a:solidFill>
            <a:srgbClr val="D6BADD"/>
          </a:solidFill>
          <a:ln/>
        </p:spPr>
      </p:sp>
      <p:sp>
        <p:nvSpPr>
          <p:cNvPr id="25" name="Shape 20"/>
          <p:cNvSpPr/>
          <p:nvPr/>
        </p:nvSpPr>
        <p:spPr>
          <a:xfrm>
            <a:off x="6156067" y="6748582"/>
            <a:ext cx="388739" cy="388739"/>
          </a:xfrm>
          <a:prstGeom prst="roundRect">
            <a:avLst>
              <a:gd name="adj" fmla="val 18672"/>
            </a:avLst>
          </a:prstGeom>
          <a:solidFill>
            <a:srgbClr val="F0D4F7"/>
          </a:solidFill>
          <a:ln w="7620">
            <a:solidFill>
              <a:srgbClr val="D6BADD"/>
            </a:solidFill>
            <a:prstDash val="solid"/>
          </a:ln>
        </p:spPr>
      </p:sp>
      <p:sp>
        <p:nvSpPr>
          <p:cNvPr id="26" name="Text 21"/>
          <p:cNvSpPr/>
          <p:nvPr/>
        </p:nvSpPr>
        <p:spPr>
          <a:xfrm>
            <a:off x="6283464" y="6820972"/>
            <a:ext cx="133945" cy="243959"/>
          </a:xfrm>
          <a:prstGeom prst="rect">
            <a:avLst/>
          </a:prstGeom>
          <a:noFill/>
          <a:ln/>
        </p:spPr>
        <p:txBody>
          <a:bodyPr wrap="none" rtlCol="0" anchor="t"/>
          <a:lstStyle/>
          <a:p>
            <a:pPr marL="0" indent="0" algn="ctr">
              <a:lnSpc>
                <a:spcPts val="1921"/>
              </a:lnSpc>
              <a:buNone/>
            </a:pPr>
            <a:r>
              <a:rPr lang="en-US" sz="1921" b="1" kern="0" spc="-38" dirty="0">
                <a:solidFill>
                  <a:srgbClr val="272525"/>
                </a:solidFill>
                <a:latin typeface="adonis-web" pitchFamily="34" charset="0"/>
                <a:ea typeface="adonis-web" pitchFamily="34" charset="-122"/>
                <a:cs typeface="adonis-web" pitchFamily="34" charset="-120"/>
              </a:rPr>
              <a:t>4</a:t>
            </a:r>
            <a:endParaRPr lang="en-US" sz="1921" dirty="0"/>
          </a:p>
        </p:txBody>
      </p:sp>
      <p:sp>
        <p:nvSpPr>
          <p:cNvPr id="27" name="Text 22"/>
          <p:cNvSpPr/>
          <p:nvPr/>
        </p:nvSpPr>
        <p:spPr>
          <a:xfrm>
            <a:off x="7300913" y="6727031"/>
            <a:ext cx="2374225" cy="254198"/>
          </a:xfrm>
          <a:prstGeom prst="rect">
            <a:avLst/>
          </a:prstGeom>
          <a:noFill/>
          <a:ln/>
        </p:spPr>
        <p:txBody>
          <a:bodyPr wrap="none" rtlCol="0" anchor="t"/>
          <a:lstStyle/>
          <a:p>
            <a:pPr marL="0" indent="0" algn="l">
              <a:lnSpc>
                <a:spcPts val="2001"/>
              </a:lnSpc>
              <a:buNone/>
            </a:pPr>
            <a:r>
              <a:rPr lang="en-US" sz="1601" b="1" kern="0" spc="-32" dirty="0">
                <a:solidFill>
                  <a:srgbClr val="272525"/>
                </a:solidFill>
                <a:latin typeface="adonis-web" pitchFamily="34" charset="0"/>
                <a:ea typeface="adonis-web" pitchFamily="34" charset="-122"/>
                <a:cs typeface="adonis-web" pitchFamily="34" charset="-120"/>
              </a:rPr>
              <a:t>Stemming or Lemmatization</a:t>
            </a:r>
            <a:endParaRPr lang="en-US" sz="1601" dirty="0"/>
          </a:p>
        </p:txBody>
      </p:sp>
      <p:sp>
        <p:nvSpPr>
          <p:cNvPr id="28" name="Text 23"/>
          <p:cNvSpPr/>
          <p:nvPr/>
        </p:nvSpPr>
        <p:spPr>
          <a:xfrm>
            <a:off x="7300913" y="7084814"/>
            <a:ext cx="6724650" cy="553164"/>
          </a:xfrm>
          <a:prstGeom prst="rect">
            <a:avLst/>
          </a:prstGeom>
          <a:noFill/>
          <a:ln/>
        </p:spPr>
        <p:txBody>
          <a:bodyPr wrap="square" rtlCol="0" anchor="t"/>
          <a:lstStyle/>
          <a:p>
            <a:pPr marL="0" indent="0" algn="l">
              <a:lnSpc>
                <a:spcPts val="2177"/>
              </a:lnSpc>
              <a:buNone/>
            </a:pPr>
            <a:r>
              <a:rPr lang="en-US" sz="1361" kern="0" spc="-27" dirty="0">
                <a:solidFill>
                  <a:srgbClr val="272525"/>
                </a:solidFill>
                <a:latin typeface="Source Sans Pro" pitchFamily="34" charset="0"/>
                <a:ea typeface="Source Sans Pro" pitchFamily="34" charset="-122"/>
                <a:cs typeface="Source Sans Pro" pitchFamily="34" charset="-120"/>
              </a:rPr>
              <a:t>Stemming reduces words to their root form, while lemmatization finds the dictionary form of the word, improving consistency and reducing variations.</a:t>
            </a:r>
            <a:endParaRPr lang="en-US" sz="1361"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sp>
        <p:nvSpPr>
          <p:cNvPr id="4" name="Text 1"/>
          <p:cNvSpPr/>
          <p:nvPr/>
        </p:nvSpPr>
        <p:spPr>
          <a:xfrm>
            <a:off x="968693" y="1048822"/>
            <a:ext cx="5809059" cy="726043"/>
          </a:xfrm>
          <a:prstGeom prst="rect">
            <a:avLst/>
          </a:prstGeom>
          <a:noFill/>
          <a:ln/>
        </p:spPr>
        <p:txBody>
          <a:bodyPr wrap="none" rtlCol="0" anchor="t"/>
          <a:lstStyle/>
          <a:p>
            <a:pPr marL="0" indent="0">
              <a:lnSpc>
                <a:spcPts val="5718"/>
              </a:lnSpc>
              <a:buNone/>
            </a:pPr>
            <a:r>
              <a:rPr lang="en-US" sz="4574" b="1" kern="0" spc="-91" dirty="0">
                <a:solidFill>
                  <a:srgbClr val="000000"/>
                </a:solidFill>
                <a:latin typeface="adonis-web" pitchFamily="34" charset="0"/>
                <a:ea typeface="adonis-web" pitchFamily="34" charset="-122"/>
                <a:cs typeface="adonis-web" pitchFamily="34" charset="-120"/>
              </a:rPr>
              <a:t>Data Preprocessing</a:t>
            </a:r>
            <a:endParaRPr lang="en-US" sz="4574" dirty="0"/>
          </a:p>
        </p:txBody>
      </p:sp>
      <p:sp>
        <p:nvSpPr>
          <p:cNvPr id="5" name="Text 2"/>
          <p:cNvSpPr/>
          <p:nvPr/>
        </p:nvSpPr>
        <p:spPr>
          <a:xfrm>
            <a:off x="968693" y="2268617"/>
            <a:ext cx="12692896" cy="790099"/>
          </a:xfrm>
          <a:prstGeom prst="rect">
            <a:avLst/>
          </a:prstGeom>
          <a:noFill/>
          <a:ln/>
        </p:spPr>
        <p:txBody>
          <a:bodyPr wrap="square" rtlCol="0" anchor="t"/>
          <a:lstStyle/>
          <a:p>
            <a:pPr marL="0" indent="0">
              <a:lnSpc>
                <a:spcPts val="3110"/>
              </a:lnSpc>
              <a:buNone/>
            </a:pPr>
            <a:r>
              <a:rPr lang="en-US" sz="1944" kern="0" spc="-39" dirty="0">
                <a:solidFill>
                  <a:srgbClr val="272525"/>
                </a:solidFill>
                <a:latin typeface="Source Sans Pro" pitchFamily="34" charset="0"/>
                <a:ea typeface="Source Sans Pro" pitchFamily="34" charset="-122"/>
                <a:cs typeface="Source Sans Pro" pitchFamily="34" charset="-120"/>
              </a:rPr>
              <a:t>Data preprocessing is another essential step before building the model. This stage involves preparing and transforming the image and text data to make it suitable for training the machine learning model.</a:t>
            </a:r>
            <a:endParaRPr lang="en-US" sz="1944" dirty="0"/>
          </a:p>
        </p:txBody>
      </p:sp>
      <p:sp>
        <p:nvSpPr>
          <p:cNvPr id="6" name="Text 3"/>
          <p:cNvSpPr/>
          <p:nvPr/>
        </p:nvSpPr>
        <p:spPr>
          <a:xfrm>
            <a:off x="968693" y="3583186"/>
            <a:ext cx="2904530" cy="363141"/>
          </a:xfrm>
          <a:prstGeom prst="rect">
            <a:avLst/>
          </a:prstGeom>
          <a:noFill/>
          <a:ln/>
        </p:spPr>
        <p:txBody>
          <a:bodyPr wrap="none" rtlCol="0" anchor="t"/>
          <a:lstStyle/>
          <a:p>
            <a:pPr marL="0" indent="0">
              <a:lnSpc>
                <a:spcPts val="2859"/>
              </a:lnSpc>
              <a:buNone/>
            </a:pPr>
            <a:r>
              <a:rPr lang="en-US" sz="2287" b="1" kern="0" spc="-46" dirty="0">
                <a:solidFill>
                  <a:srgbClr val="000000"/>
                </a:solidFill>
                <a:latin typeface="adonis-web" pitchFamily="34" charset="0"/>
                <a:ea typeface="adonis-web" pitchFamily="34" charset="-122"/>
                <a:cs typeface="adonis-web" pitchFamily="34" charset="-120"/>
              </a:rPr>
              <a:t>Image Preprocessing</a:t>
            </a:r>
            <a:endParaRPr lang="en-US" sz="2287" dirty="0"/>
          </a:p>
        </p:txBody>
      </p:sp>
      <p:sp>
        <p:nvSpPr>
          <p:cNvPr id="7" name="Text 4"/>
          <p:cNvSpPr/>
          <p:nvPr/>
        </p:nvSpPr>
        <p:spPr>
          <a:xfrm>
            <a:off x="968693" y="4193143"/>
            <a:ext cx="3828931" cy="2765346"/>
          </a:xfrm>
          <a:prstGeom prst="rect">
            <a:avLst/>
          </a:prstGeom>
          <a:noFill/>
          <a:ln/>
        </p:spPr>
        <p:txBody>
          <a:bodyPr wrap="square" rtlCol="0" anchor="t"/>
          <a:lstStyle/>
          <a:p>
            <a:pPr marL="0" indent="0">
              <a:lnSpc>
                <a:spcPts val="3110"/>
              </a:lnSpc>
              <a:buNone/>
            </a:pPr>
            <a:r>
              <a:rPr lang="en-US" sz="1944" kern="0" spc="-39" dirty="0">
                <a:solidFill>
                  <a:srgbClr val="272525"/>
                </a:solidFill>
                <a:latin typeface="Source Sans Pro" pitchFamily="34" charset="0"/>
                <a:ea typeface="Source Sans Pro" pitchFamily="34" charset="-122"/>
                <a:cs typeface="Source Sans Pro" pitchFamily="34" charset="-120"/>
              </a:rPr>
              <a:t>Images are typically resized to a consistent dimension, normalized by subtracting the mean and dividing by the standard deviation, and augmented with techniques like rotation and flipping to increase the diversity of the training data.</a:t>
            </a:r>
            <a:endParaRPr lang="en-US" sz="1944" dirty="0"/>
          </a:p>
        </p:txBody>
      </p:sp>
      <p:sp>
        <p:nvSpPr>
          <p:cNvPr id="8" name="Text 5"/>
          <p:cNvSpPr/>
          <p:nvPr/>
        </p:nvSpPr>
        <p:spPr>
          <a:xfrm>
            <a:off x="5407462" y="3583186"/>
            <a:ext cx="2904530" cy="363141"/>
          </a:xfrm>
          <a:prstGeom prst="rect">
            <a:avLst/>
          </a:prstGeom>
          <a:noFill/>
          <a:ln/>
        </p:spPr>
        <p:txBody>
          <a:bodyPr wrap="none" rtlCol="0" anchor="t"/>
          <a:lstStyle/>
          <a:p>
            <a:pPr marL="0" indent="0">
              <a:lnSpc>
                <a:spcPts val="2859"/>
              </a:lnSpc>
              <a:buNone/>
            </a:pPr>
            <a:r>
              <a:rPr lang="en-US" sz="2287" b="1" kern="0" spc="-46" dirty="0">
                <a:solidFill>
                  <a:srgbClr val="000000"/>
                </a:solidFill>
                <a:latin typeface="adonis-web" pitchFamily="34" charset="0"/>
                <a:ea typeface="adonis-web" pitchFamily="34" charset="-122"/>
                <a:cs typeface="adonis-web" pitchFamily="34" charset="-120"/>
              </a:rPr>
              <a:t>Text Data Preparation</a:t>
            </a:r>
            <a:endParaRPr lang="en-US" sz="2287" dirty="0"/>
          </a:p>
        </p:txBody>
      </p:sp>
      <p:sp>
        <p:nvSpPr>
          <p:cNvPr id="9" name="Text 6"/>
          <p:cNvSpPr/>
          <p:nvPr/>
        </p:nvSpPr>
        <p:spPr>
          <a:xfrm>
            <a:off x="5407462" y="4193143"/>
            <a:ext cx="3828931" cy="1975247"/>
          </a:xfrm>
          <a:prstGeom prst="rect">
            <a:avLst/>
          </a:prstGeom>
          <a:noFill/>
          <a:ln/>
        </p:spPr>
        <p:txBody>
          <a:bodyPr wrap="square" rtlCol="0" anchor="t"/>
          <a:lstStyle/>
          <a:p>
            <a:pPr marL="0" indent="0">
              <a:lnSpc>
                <a:spcPts val="3110"/>
              </a:lnSpc>
              <a:buNone/>
            </a:pPr>
            <a:r>
              <a:rPr lang="en-US" sz="1944" kern="0" spc="-39" dirty="0">
                <a:solidFill>
                  <a:srgbClr val="272525"/>
                </a:solidFill>
                <a:latin typeface="Source Sans Pro" pitchFamily="34" charset="0"/>
                <a:ea typeface="Source Sans Pro" pitchFamily="34" charset="-122"/>
                <a:cs typeface="Source Sans Pro" pitchFamily="34" charset="-120"/>
              </a:rPr>
              <a:t>The text data is often converted into a numerical representation using techniques like one-hot encoding or embedding. This allows the model to process and understand the text data.</a:t>
            </a:r>
            <a:endParaRPr lang="en-US" sz="1944" dirty="0"/>
          </a:p>
        </p:txBody>
      </p:sp>
      <p:sp>
        <p:nvSpPr>
          <p:cNvPr id="10" name="Text 7"/>
          <p:cNvSpPr/>
          <p:nvPr/>
        </p:nvSpPr>
        <p:spPr>
          <a:xfrm>
            <a:off x="9846231" y="3583186"/>
            <a:ext cx="2904530" cy="363141"/>
          </a:xfrm>
          <a:prstGeom prst="rect">
            <a:avLst/>
          </a:prstGeom>
          <a:noFill/>
          <a:ln/>
        </p:spPr>
        <p:txBody>
          <a:bodyPr wrap="none" rtlCol="0" anchor="t"/>
          <a:lstStyle/>
          <a:p>
            <a:pPr marL="0" indent="0">
              <a:lnSpc>
                <a:spcPts val="2859"/>
              </a:lnSpc>
              <a:buNone/>
            </a:pPr>
            <a:r>
              <a:rPr lang="en-US" sz="2287" b="1" kern="0" spc="-46" dirty="0">
                <a:solidFill>
                  <a:srgbClr val="000000"/>
                </a:solidFill>
                <a:latin typeface="adonis-web" pitchFamily="34" charset="0"/>
                <a:ea typeface="adonis-web" pitchFamily="34" charset="-122"/>
                <a:cs typeface="adonis-web" pitchFamily="34" charset="-120"/>
              </a:rPr>
              <a:t>Data Splitting</a:t>
            </a:r>
            <a:endParaRPr lang="en-US" sz="2287" dirty="0"/>
          </a:p>
        </p:txBody>
      </p:sp>
      <p:sp>
        <p:nvSpPr>
          <p:cNvPr id="11" name="Text 8"/>
          <p:cNvSpPr/>
          <p:nvPr/>
        </p:nvSpPr>
        <p:spPr>
          <a:xfrm>
            <a:off x="9846231" y="4193143"/>
            <a:ext cx="3828931" cy="2765346"/>
          </a:xfrm>
          <a:prstGeom prst="rect">
            <a:avLst/>
          </a:prstGeom>
          <a:noFill/>
          <a:ln/>
        </p:spPr>
        <p:txBody>
          <a:bodyPr wrap="square" rtlCol="0" anchor="t"/>
          <a:lstStyle/>
          <a:p>
            <a:pPr marL="0" indent="0">
              <a:lnSpc>
                <a:spcPts val="3110"/>
              </a:lnSpc>
              <a:buNone/>
            </a:pPr>
            <a:r>
              <a:rPr lang="en-US" sz="1944" kern="0" spc="-39" dirty="0">
                <a:solidFill>
                  <a:srgbClr val="272525"/>
                </a:solidFill>
                <a:latin typeface="Source Sans Pro" pitchFamily="34" charset="0"/>
                <a:ea typeface="Source Sans Pro" pitchFamily="34" charset="-122"/>
                <a:cs typeface="Source Sans Pro" pitchFamily="34" charset="-120"/>
              </a:rPr>
              <a:t>The dataset is usually divided into training, validation, and testing sets. The training set is used to train the model, the validation set is used to evaluate the model during training, and the testing set is used to evaluate the final model's performance.</a:t>
            </a:r>
            <a:endParaRPr lang="en-US" sz="1944"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pic>
        <p:nvPicPr>
          <p:cNvPr id="5" name="Image 2" descr="preencoded.png"/>
          <p:cNvPicPr>
            <a:picLocks noChangeAspect="1"/>
          </p:cNvPicPr>
          <p:nvPr/>
        </p:nvPicPr>
        <p:blipFill>
          <a:blip r:embed="rId5"/>
          <a:stretch>
            <a:fillRect/>
          </a:stretch>
        </p:blipFill>
        <p:spPr>
          <a:xfrm>
            <a:off x="257175" y="2250281"/>
            <a:ext cx="4972050" cy="3729038"/>
          </a:xfrm>
          <a:prstGeom prst="rect">
            <a:avLst/>
          </a:prstGeom>
        </p:spPr>
      </p:pic>
      <p:sp>
        <p:nvSpPr>
          <p:cNvPr id="6" name="Text 1"/>
          <p:cNvSpPr/>
          <p:nvPr/>
        </p:nvSpPr>
        <p:spPr>
          <a:xfrm>
            <a:off x="6206490" y="744260"/>
            <a:ext cx="4840843" cy="605076"/>
          </a:xfrm>
          <a:prstGeom prst="rect">
            <a:avLst/>
          </a:prstGeom>
          <a:noFill/>
          <a:ln/>
        </p:spPr>
        <p:txBody>
          <a:bodyPr wrap="none" rtlCol="0" anchor="t"/>
          <a:lstStyle/>
          <a:p>
            <a:pPr marL="0" indent="0">
              <a:lnSpc>
                <a:spcPts val="4765"/>
              </a:lnSpc>
              <a:buNone/>
            </a:pPr>
            <a:r>
              <a:rPr lang="en-US" sz="3812" b="1" kern="0" spc="-76" dirty="0">
                <a:solidFill>
                  <a:srgbClr val="000000"/>
                </a:solidFill>
                <a:latin typeface="adonis-web" pitchFamily="34" charset="0"/>
                <a:ea typeface="adonis-web" pitchFamily="34" charset="-122"/>
                <a:cs typeface="adonis-web" pitchFamily="34" charset="-120"/>
              </a:rPr>
              <a:t>Model Building</a:t>
            </a:r>
            <a:endParaRPr lang="en-US" sz="3812" dirty="0"/>
          </a:p>
        </p:txBody>
      </p:sp>
      <p:sp>
        <p:nvSpPr>
          <p:cNvPr id="7" name="Text 2"/>
          <p:cNvSpPr/>
          <p:nvPr/>
        </p:nvSpPr>
        <p:spPr>
          <a:xfrm>
            <a:off x="6206490" y="1657945"/>
            <a:ext cx="7703820" cy="658178"/>
          </a:xfrm>
          <a:prstGeom prst="rect">
            <a:avLst/>
          </a:prstGeom>
          <a:noFill/>
          <a:ln/>
        </p:spPr>
        <p:txBody>
          <a:bodyPr wrap="square" rtlCol="0" anchor="t"/>
          <a:lstStyle/>
          <a:p>
            <a:pPr marL="0" indent="0">
              <a:lnSpc>
                <a:spcPts val="2592"/>
              </a:lnSpc>
              <a:buNone/>
            </a:pPr>
            <a:r>
              <a:rPr lang="en-US" sz="1620" kern="0" spc="-32" dirty="0">
                <a:solidFill>
                  <a:srgbClr val="272525"/>
                </a:solidFill>
                <a:latin typeface="Source Sans Pro" pitchFamily="34" charset="0"/>
                <a:ea typeface="Source Sans Pro" pitchFamily="34" charset="-122"/>
                <a:cs typeface="Source Sans Pro" pitchFamily="34" charset="-120"/>
              </a:rPr>
              <a:t>The model building stage is where we use the preprocessed data to train a machine learning model to generate accurate captions for x-ray images.</a:t>
            </a:r>
            <a:endParaRPr lang="en-US" sz="1620" dirty="0"/>
          </a:p>
        </p:txBody>
      </p:sp>
      <p:pic>
        <p:nvPicPr>
          <p:cNvPr id="8" name="Image 3" descr="preencoded.png"/>
          <p:cNvPicPr>
            <a:picLocks noChangeAspect="1"/>
          </p:cNvPicPr>
          <p:nvPr/>
        </p:nvPicPr>
        <p:blipFill>
          <a:blip r:embed="rId6"/>
          <a:stretch>
            <a:fillRect/>
          </a:stretch>
        </p:blipFill>
        <p:spPr>
          <a:xfrm>
            <a:off x="6206490" y="2547580"/>
            <a:ext cx="1028700" cy="1645920"/>
          </a:xfrm>
          <a:prstGeom prst="rect">
            <a:avLst/>
          </a:prstGeom>
        </p:spPr>
      </p:pic>
      <p:sp>
        <p:nvSpPr>
          <p:cNvPr id="9" name="Text 3"/>
          <p:cNvSpPr/>
          <p:nvPr/>
        </p:nvSpPr>
        <p:spPr>
          <a:xfrm>
            <a:off x="7543800" y="2753320"/>
            <a:ext cx="2420422" cy="302538"/>
          </a:xfrm>
          <a:prstGeom prst="rect">
            <a:avLst/>
          </a:prstGeom>
          <a:noFill/>
          <a:ln/>
        </p:spPr>
        <p:txBody>
          <a:bodyPr wrap="none" rtlCol="0" anchor="t"/>
          <a:lstStyle/>
          <a:p>
            <a:pPr marL="0" indent="0" algn="l">
              <a:lnSpc>
                <a:spcPts val="2382"/>
              </a:lnSpc>
              <a:buNone/>
            </a:pPr>
            <a:r>
              <a:rPr lang="en-US" sz="1906" b="1" kern="0" spc="-38" dirty="0">
                <a:solidFill>
                  <a:srgbClr val="272525"/>
                </a:solidFill>
                <a:latin typeface="adonis-web" pitchFamily="34" charset="0"/>
                <a:ea typeface="adonis-web" pitchFamily="34" charset="-122"/>
                <a:cs typeface="adonis-web" pitchFamily="34" charset="-120"/>
              </a:rPr>
              <a:t>Model Selection</a:t>
            </a:r>
            <a:endParaRPr lang="en-US" sz="1906" dirty="0"/>
          </a:p>
        </p:txBody>
      </p:sp>
      <p:sp>
        <p:nvSpPr>
          <p:cNvPr id="10" name="Text 4"/>
          <p:cNvSpPr/>
          <p:nvPr/>
        </p:nvSpPr>
        <p:spPr>
          <a:xfrm>
            <a:off x="7543800" y="3179207"/>
            <a:ext cx="6366510" cy="658178"/>
          </a:xfrm>
          <a:prstGeom prst="rect">
            <a:avLst/>
          </a:prstGeom>
          <a:noFill/>
          <a:ln/>
        </p:spPr>
        <p:txBody>
          <a:bodyPr wrap="square" rtlCol="0" anchor="t"/>
          <a:lstStyle/>
          <a:p>
            <a:pPr marL="0" indent="0" algn="l">
              <a:lnSpc>
                <a:spcPts val="2592"/>
              </a:lnSpc>
              <a:buNone/>
            </a:pPr>
            <a:r>
              <a:rPr lang="en-US" sz="1620" kern="0" spc="-32" dirty="0">
                <a:solidFill>
                  <a:srgbClr val="272525"/>
                </a:solidFill>
                <a:latin typeface="Source Sans Pro" pitchFamily="34" charset="0"/>
                <a:ea typeface="Source Sans Pro" pitchFamily="34" charset="-122"/>
                <a:cs typeface="Source Sans Pro" pitchFamily="34" charset="-120"/>
              </a:rPr>
              <a:t>Choose an appropriate model architecture based on the complexity of the task and the available data.</a:t>
            </a:r>
            <a:endParaRPr lang="en-US" sz="1620" dirty="0"/>
          </a:p>
        </p:txBody>
      </p:sp>
      <p:pic>
        <p:nvPicPr>
          <p:cNvPr id="11" name="Image 4" descr="preencoded.png"/>
          <p:cNvPicPr>
            <a:picLocks noChangeAspect="1"/>
          </p:cNvPicPr>
          <p:nvPr/>
        </p:nvPicPr>
        <p:blipFill>
          <a:blip r:embed="rId7"/>
          <a:stretch>
            <a:fillRect/>
          </a:stretch>
        </p:blipFill>
        <p:spPr>
          <a:xfrm>
            <a:off x="6206490" y="4193500"/>
            <a:ext cx="1028700" cy="1645920"/>
          </a:xfrm>
          <a:prstGeom prst="rect">
            <a:avLst/>
          </a:prstGeom>
        </p:spPr>
      </p:pic>
      <p:sp>
        <p:nvSpPr>
          <p:cNvPr id="12" name="Text 5"/>
          <p:cNvSpPr/>
          <p:nvPr/>
        </p:nvSpPr>
        <p:spPr>
          <a:xfrm>
            <a:off x="7543800" y="4399240"/>
            <a:ext cx="2420422" cy="302538"/>
          </a:xfrm>
          <a:prstGeom prst="rect">
            <a:avLst/>
          </a:prstGeom>
          <a:noFill/>
          <a:ln/>
        </p:spPr>
        <p:txBody>
          <a:bodyPr wrap="none" rtlCol="0" anchor="t"/>
          <a:lstStyle/>
          <a:p>
            <a:pPr marL="0" indent="0" algn="l">
              <a:lnSpc>
                <a:spcPts val="2382"/>
              </a:lnSpc>
              <a:buNone/>
            </a:pPr>
            <a:r>
              <a:rPr lang="en-US" sz="1906" b="1" kern="0" spc="-38" dirty="0">
                <a:solidFill>
                  <a:srgbClr val="272525"/>
                </a:solidFill>
                <a:latin typeface="adonis-web" pitchFamily="34" charset="0"/>
                <a:ea typeface="adonis-web" pitchFamily="34" charset="-122"/>
                <a:cs typeface="adonis-web" pitchFamily="34" charset="-120"/>
              </a:rPr>
              <a:t>Model Training</a:t>
            </a:r>
            <a:endParaRPr lang="en-US" sz="1906" dirty="0"/>
          </a:p>
        </p:txBody>
      </p:sp>
      <p:sp>
        <p:nvSpPr>
          <p:cNvPr id="13" name="Text 6"/>
          <p:cNvSpPr/>
          <p:nvPr/>
        </p:nvSpPr>
        <p:spPr>
          <a:xfrm>
            <a:off x="7543800" y="4825127"/>
            <a:ext cx="6366510" cy="658178"/>
          </a:xfrm>
          <a:prstGeom prst="rect">
            <a:avLst/>
          </a:prstGeom>
          <a:noFill/>
          <a:ln/>
        </p:spPr>
        <p:txBody>
          <a:bodyPr wrap="square" rtlCol="0" anchor="t"/>
          <a:lstStyle/>
          <a:p>
            <a:pPr marL="0" indent="0" algn="l">
              <a:lnSpc>
                <a:spcPts val="2592"/>
              </a:lnSpc>
              <a:buNone/>
            </a:pPr>
            <a:r>
              <a:rPr lang="en-US" sz="1620" kern="0" spc="-32" dirty="0">
                <a:solidFill>
                  <a:srgbClr val="272525"/>
                </a:solidFill>
                <a:latin typeface="Source Sans Pro" pitchFamily="34" charset="0"/>
                <a:ea typeface="Source Sans Pro" pitchFamily="34" charset="-122"/>
                <a:cs typeface="Source Sans Pro" pitchFamily="34" charset="-120"/>
              </a:rPr>
              <a:t>Train the model on the preprocessed data, adjusting the model's parameters to minimize the error between the generated captions and the true captions.</a:t>
            </a:r>
            <a:endParaRPr lang="en-US" sz="1620" dirty="0"/>
          </a:p>
        </p:txBody>
      </p:sp>
      <p:pic>
        <p:nvPicPr>
          <p:cNvPr id="14" name="Image 5" descr="preencoded.png"/>
          <p:cNvPicPr>
            <a:picLocks noChangeAspect="1"/>
          </p:cNvPicPr>
          <p:nvPr/>
        </p:nvPicPr>
        <p:blipFill>
          <a:blip r:embed="rId8"/>
          <a:stretch>
            <a:fillRect/>
          </a:stretch>
        </p:blipFill>
        <p:spPr>
          <a:xfrm>
            <a:off x="6206490" y="5839420"/>
            <a:ext cx="1028700" cy="1645920"/>
          </a:xfrm>
          <a:prstGeom prst="rect">
            <a:avLst/>
          </a:prstGeom>
        </p:spPr>
      </p:pic>
      <p:sp>
        <p:nvSpPr>
          <p:cNvPr id="15" name="Text 7"/>
          <p:cNvSpPr/>
          <p:nvPr/>
        </p:nvSpPr>
        <p:spPr>
          <a:xfrm>
            <a:off x="7543800" y="6045160"/>
            <a:ext cx="2420422" cy="302538"/>
          </a:xfrm>
          <a:prstGeom prst="rect">
            <a:avLst/>
          </a:prstGeom>
          <a:noFill/>
          <a:ln/>
        </p:spPr>
        <p:txBody>
          <a:bodyPr wrap="none" rtlCol="0" anchor="t"/>
          <a:lstStyle/>
          <a:p>
            <a:pPr marL="0" indent="0" algn="l">
              <a:lnSpc>
                <a:spcPts val="2382"/>
              </a:lnSpc>
              <a:buNone/>
            </a:pPr>
            <a:r>
              <a:rPr lang="en-US" sz="1906" b="1" kern="0" spc="-38" dirty="0">
                <a:solidFill>
                  <a:srgbClr val="272525"/>
                </a:solidFill>
                <a:latin typeface="adonis-web" pitchFamily="34" charset="0"/>
                <a:ea typeface="adonis-web" pitchFamily="34" charset="-122"/>
                <a:cs typeface="adonis-web" pitchFamily="34" charset="-120"/>
              </a:rPr>
              <a:t>Model Evaluation</a:t>
            </a:r>
            <a:endParaRPr lang="en-US" sz="1906" dirty="0"/>
          </a:p>
        </p:txBody>
      </p:sp>
      <p:sp>
        <p:nvSpPr>
          <p:cNvPr id="16" name="Text 8"/>
          <p:cNvSpPr/>
          <p:nvPr/>
        </p:nvSpPr>
        <p:spPr>
          <a:xfrm>
            <a:off x="7543800" y="6471047"/>
            <a:ext cx="6366510" cy="658178"/>
          </a:xfrm>
          <a:prstGeom prst="rect">
            <a:avLst/>
          </a:prstGeom>
          <a:noFill/>
          <a:ln/>
        </p:spPr>
        <p:txBody>
          <a:bodyPr wrap="square" rtlCol="0" anchor="t"/>
          <a:lstStyle/>
          <a:p>
            <a:pPr marL="0" indent="0" algn="l">
              <a:lnSpc>
                <a:spcPts val="2592"/>
              </a:lnSpc>
              <a:buNone/>
            </a:pPr>
            <a:r>
              <a:rPr lang="en-US" sz="1620" kern="0" spc="-32" dirty="0">
                <a:solidFill>
                  <a:srgbClr val="272525"/>
                </a:solidFill>
                <a:latin typeface="Source Sans Pro" pitchFamily="34" charset="0"/>
                <a:ea typeface="Source Sans Pro" pitchFamily="34" charset="-122"/>
                <a:cs typeface="Source Sans Pro" pitchFamily="34" charset="-120"/>
              </a:rPr>
              <a:t>Evaluate the trained model's performance on the validation and test sets to measure its accuracy, fluency, and relevance.</a:t>
            </a:r>
            <a:endParaRPr lang="en-US" sz="162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pic>
        <p:nvPicPr>
          <p:cNvPr id="5" name="Image 2" descr="preencoded.png"/>
          <p:cNvPicPr>
            <a:picLocks noChangeAspect="1"/>
          </p:cNvPicPr>
          <p:nvPr/>
        </p:nvPicPr>
        <p:blipFill>
          <a:blip r:embed="rId5"/>
          <a:stretch>
            <a:fillRect/>
          </a:stretch>
        </p:blipFill>
        <p:spPr>
          <a:xfrm>
            <a:off x="308610" y="686038"/>
            <a:ext cx="4869061" cy="6857405"/>
          </a:xfrm>
          <a:prstGeom prst="rect">
            <a:avLst/>
          </a:prstGeom>
        </p:spPr>
      </p:pic>
      <p:sp>
        <p:nvSpPr>
          <p:cNvPr id="6" name="Text 1"/>
          <p:cNvSpPr/>
          <p:nvPr/>
        </p:nvSpPr>
        <p:spPr>
          <a:xfrm>
            <a:off x="6350437" y="772597"/>
            <a:ext cx="5809059" cy="726043"/>
          </a:xfrm>
          <a:prstGeom prst="rect">
            <a:avLst/>
          </a:prstGeom>
          <a:noFill/>
          <a:ln/>
        </p:spPr>
        <p:txBody>
          <a:bodyPr wrap="none" rtlCol="0" anchor="t"/>
          <a:lstStyle/>
          <a:p>
            <a:pPr marL="0" indent="0">
              <a:lnSpc>
                <a:spcPts val="5718"/>
              </a:lnSpc>
              <a:buNone/>
            </a:pPr>
            <a:r>
              <a:rPr lang="en-US" sz="4574" b="1" kern="0" spc="-91" dirty="0">
                <a:solidFill>
                  <a:srgbClr val="000000"/>
                </a:solidFill>
                <a:latin typeface="adonis-web" pitchFamily="34" charset="0"/>
                <a:ea typeface="adonis-web" pitchFamily="34" charset="-122"/>
                <a:cs typeface="adonis-web" pitchFamily="34" charset="-120"/>
              </a:rPr>
              <a:t>CNN + RNN</a:t>
            </a:r>
            <a:endParaRPr lang="en-US" sz="4574" dirty="0"/>
          </a:p>
        </p:txBody>
      </p:sp>
      <p:sp>
        <p:nvSpPr>
          <p:cNvPr id="7" name="Text 2"/>
          <p:cNvSpPr/>
          <p:nvPr/>
        </p:nvSpPr>
        <p:spPr>
          <a:xfrm>
            <a:off x="6350437" y="1868924"/>
            <a:ext cx="7415927" cy="1580198"/>
          </a:xfrm>
          <a:prstGeom prst="rect">
            <a:avLst/>
          </a:prstGeom>
          <a:noFill/>
          <a:ln/>
        </p:spPr>
        <p:txBody>
          <a:bodyPr wrap="square" rtlCol="0" anchor="t"/>
          <a:lstStyle/>
          <a:p>
            <a:pPr marL="0" indent="0">
              <a:lnSpc>
                <a:spcPts val="3110"/>
              </a:lnSpc>
              <a:buNone/>
            </a:pPr>
            <a:r>
              <a:rPr lang="en-US" sz="1944" kern="0" spc="-39" dirty="0">
                <a:solidFill>
                  <a:srgbClr val="272525"/>
                </a:solidFill>
                <a:latin typeface="Source Sans Pro" pitchFamily="34" charset="0"/>
                <a:ea typeface="Source Sans Pro" pitchFamily="34" charset="-122"/>
                <a:cs typeface="Source Sans Pro" pitchFamily="34" charset="-120"/>
              </a:rPr>
              <a:t>CNN + RNN is a common approach to x-ray image captioning. Convolutional Neural Networks (CNNs) are used to extract features from the image, while Recurrent Neural Networks (RNNs) are used to generate the textual description based on the extracted features.</a:t>
            </a:r>
            <a:endParaRPr lang="en-US" sz="1944" dirty="0"/>
          </a:p>
        </p:txBody>
      </p:sp>
      <p:sp>
        <p:nvSpPr>
          <p:cNvPr id="8" name="Shape 3"/>
          <p:cNvSpPr/>
          <p:nvPr/>
        </p:nvSpPr>
        <p:spPr>
          <a:xfrm>
            <a:off x="6350437" y="3726775"/>
            <a:ext cx="7415927" cy="3730228"/>
          </a:xfrm>
          <a:prstGeom prst="roundRect">
            <a:avLst>
              <a:gd name="adj" fmla="val 2780"/>
            </a:avLst>
          </a:prstGeom>
          <a:noFill/>
          <a:ln w="15240">
            <a:solidFill>
              <a:srgbClr val="000000">
                <a:alpha val="8000"/>
              </a:srgbClr>
            </a:solidFill>
            <a:prstDash val="solid"/>
          </a:ln>
        </p:spPr>
      </p:sp>
      <p:sp>
        <p:nvSpPr>
          <p:cNvPr id="9" name="Shape 4"/>
          <p:cNvSpPr/>
          <p:nvPr/>
        </p:nvSpPr>
        <p:spPr>
          <a:xfrm>
            <a:off x="6365677" y="3742015"/>
            <a:ext cx="7385447" cy="706517"/>
          </a:xfrm>
          <a:prstGeom prst="rect">
            <a:avLst/>
          </a:prstGeom>
          <a:solidFill>
            <a:srgbClr val="FFFFFF">
              <a:alpha val="4000"/>
            </a:srgbClr>
          </a:solidFill>
          <a:ln/>
        </p:spPr>
      </p:sp>
      <p:sp>
        <p:nvSpPr>
          <p:cNvPr id="10" name="Text 5"/>
          <p:cNvSpPr/>
          <p:nvPr/>
        </p:nvSpPr>
        <p:spPr>
          <a:xfrm>
            <a:off x="6612493" y="3897749"/>
            <a:ext cx="3195280" cy="395049"/>
          </a:xfrm>
          <a:prstGeom prst="rect">
            <a:avLst/>
          </a:prstGeom>
          <a:noFill/>
          <a:ln/>
        </p:spPr>
        <p:txBody>
          <a:bodyPr wrap="none" rtlCol="0" anchor="t"/>
          <a:lstStyle/>
          <a:p>
            <a:pPr marL="0" indent="0">
              <a:lnSpc>
                <a:spcPts val="3110"/>
              </a:lnSpc>
              <a:buNone/>
            </a:pPr>
            <a:r>
              <a:rPr lang="en-US" sz="1944" kern="0" spc="-39" dirty="0">
                <a:solidFill>
                  <a:srgbClr val="272525"/>
                </a:solidFill>
                <a:latin typeface="Source Sans Pro" pitchFamily="34" charset="0"/>
                <a:ea typeface="Source Sans Pro" pitchFamily="34" charset="-122"/>
                <a:cs typeface="Source Sans Pro" pitchFamily="34" charset="-120"/>
              </a:rPr>
              <a:t>CNN</a:t>
            </a:r>
            <a:endParaRPr lang="en-US" sz="1944" dirty="0"/>
          </a:p>
        </p:txBody>
      </p:sp>
      <p:sp>
        <p:nvSpPr>
          <p:cNvPr id="11" name="Text 6"/>
          <p:cNvSpPr/>
          <p:nvPr/>
        </p:nvSpPr>
        <p:spPr>
          <a:xfrm>
            <a:off x="10309027" y="3897749"/>
            <a:ext cx="3195280" cy="395049"/>
          </a:xfrm>
          <a:prstGeom prst="rect">
            <a:avLst/>
          </a:prstGeom>
          <a:noFill/>
          <a:ln/>
        </p:spPr>
        <p:txBody>
          <a:bodyPr wrap="none" rtlCol="0" anchor="t"/>
          <a:lstStyle/>
          <a:p>
            <a:pPr marL="0" indent="0">
              <a:lnSpc>
                <a:spcPts val="3110"/>
              </a:lnSpc>
              <a:buNone/>
            </a:pPr>
            <a:r>
              <a:rPr lang="en-US" sz="1944" kern="0" spc="-39" dirty="0">
                <a:solidFill>
                  <a:srgbClr val="272525"/>
                </a:solidFill>
                <a:latin typeface="Source Sans Pro" pitchFamily="34" charset="0"/>
                <a:ea typeface="Source Sans Pro" pitchFamily="34" charset="-122"/>
                <a:cs typeface="Source Sans Pro" pitchFamily="34" charset="-120"/>
              </a:rPr>
              <a:t>RNN</a:t>
            </a:r>
            <a:endParaRPr lang="en-US" sz="1944" dirty="0"/>
          </a:p>
        </p:txBody>
      </p:sp>
      <p:sp>
        <p:nvSpPr>
          <p:cNvPr id="12" name="Shape 7"/>
          <p:cNvSpPr/>
          <p:nvPr/>
        </p:nvSpPr>
        <p:spPr>
          <a:xfrm>
            <a:off x="6365677" y="4448532"/>
            <a:ext cx="7385447" cy="1101566"/>
          </a:xfrm>
          <a:prstGeom prst="rect">
            <a:avLst/>
          </a:prstGeom>
          <a:solidFill>
            <a:srgbClr val="000000">
              <a:alpha val="4000"/>
            </a:srgbClr>
          </a:solidFill>
          <a:ln/>
        </p:spPr>
      </p:sp>
      <p:sp>
        <p:nvSpPr>
          <p:cNvPr id="13" name="Text 8"/>
          <p:cNvSpPr/>
          <p:nvPr/>
        </p:nvSpPr>
        <p:spPr>
          <a:xfrm>
            <a:off x="6612493" y="4604266"/>
            <a:ext cx="3195280" cy="395049"/>
          </a:xfrm>
          <a:prstGeom prst="rect">
            <a:avLst/>
          </a:prstGeom>
          <a:noFill/>
          <a:ln/>
        </p:spPr>
        <p:txBody>
          <a:bodyPr wrap="none" rtlCol="0" anchor="t"/>
          <a:lstStyle/>
          <a:p>
            <a:pPr marL="0" indent="0">
              <a:lnSpc>
                <a:spcPts val="3110"/>
              </a:lnSpc>
              <a:buNone/>
            </a:pPr>
            <a:r>
              <a:rPr lang="en-US" sz="1944" kern="0" spc="-39" dirty="0">
                <a:solidFill>
                  <a:srgbClr val="272525"/>
                </a:solidFill>
                <a:latin typeface="Source Sans Pro" pitchFamily="34" charset="0"/>
                <a:ea typeface="Source Sans Pro" pitchFamily="34" charset="-122"/>
                <a:cs typeface="Source Sans Pro" pitchFamily="34" charset="-120"/>
              </a:rPr>
              <a:t>Extracts features from the image</a:t>
            </a:r>
            <a:endParaRPr lang="en-US" sz="1944" dirty="0"/>
          </a:p>
        </p:txBody>
      </p:sp>
      <p:sp>
        <p:nvSpPr>
          <p:cNvPr id="14" name="Text 9"/>
          <p:cNvSpPr/>
          <p:nvPr/>
        </p:nvSpPr>
        <p:spPr>
          <a:xfrm>
            <a:off x="10309027" y="4604266"/>
            <a:ext cx="3195280" cy="790099"/>
          </a:xfrm>
          <a:prstGeom prst="rect">
            <a:avLst/>
          </a:prstGeom>
          <a:noFill/>
          <a:ln/>
        </p:spPr>
        <p:txBody>
          <a:bodyPr wrap="square" rtlCol="0" anchor="t"/>
          <a:lstStyle/>
          <a:p>
            <a:pPr marL="0" indent="0">
              <a:lnSpc>
                <a:spcPts val="3110"/>
              </a:lnSpc>
              <a:buNone/>
            </a:pPr>
            <a:r>
              <a:rPr lang="en-US" sz="1944" kern="0" spc="-39" dirty="0">
                <a:solidFill>
                  <a:srgbClr val="272525"/>
                </a:solidFill>
                <a:latin typeface="Source Sans Pro" pitchFamily="34" charset="0"/>
                <a:ea typeface="Source Sans Pro" pitchFamily="34" charset="-122"/>
                <a:cs typeface="Source Sans Pro" pitchFamily="34" charset="-120"/>
              </a:rPr>
              <a:t>Generates a caption based on the extracted features</a:t>
            </a:r>
            <a:endParaRPr lang="en-US" sz="1944" dirty="0"/>
          </a:p>
        </p:txBody>
      </p:sp>
      <p:sp>
        <p:nvSpPr>
          <p:cNvPr id="15" name="Shape 10"/>
          <p:cNvSpPr/>
          <p:nvPr/>
        </p:nvSpPr>
        <p:spPr>
          <a:xfrm>
            <a:off x="6365677" y="5550098"/>
            <a:ext cx="7385447" cy="1891665"/>
          </a:xfrm>
          <a:prstGeom prst="rect">
            <a:avLst/>
          </a:prstGeom>
          <a:solidFill>
            <a:srgbClr val="FFFFFF">
              <a:alpha val="4000"/>
            </a:srgbClr>
          </a:solidFill>
          <a:ln/>
        </p:spPr>
      </p:sp>
      <p:sp>
        <p:nvSpPr>
          <p:cNvPr id="16" name="Text 11"/>
          <p:cNvSpPr/>
          <p:nvPr/>
        </p:nvSpPr>
        <p:spPr>
          <a:xfrm>
            <a:off x="6612493" y="5705832"/>
            <a:ext cx="3195280" cy="790099"/>
          </a:xfrm>
          <a:prstGeom prst="rect">
            <a:avLst/>
          </a:prstGeom>
          <a:noFill/>
          <a:ln/>
        </p:spPr>
        <p:txBody>
          <a:bodyPr wrap="square" rtlCol="0" anchor="t"/>
          <a:lstStyle/>
          <a:p>
            <a:pPr marL="0" indent="0">
              <a:lnSpc>
                <a:spcPts val="3110"/>
              </a:lnSpc>
              <a:buNone/>
            </a:pPr>
            <a:r>
              <a:rPr lang="en-US" sz="1944" kern="0" spc="-39" dirty="0">
                <a:solidFill>
                  <a:srgbClr val="272525"/>
                </a:solidFill>
                <a:latin typeface="Source Sans Pro" pitchFamily="34" charset="0"/>
                <a:ea typeface="Source Sans Pro" pitchFamily="34" charset="-122"/>
                <a:cs typeface="Source Sans Pro" pitchFamily="34" charset="-120"/>
              </a:rPr>
              <a:t>Captures spatial patterns and relationships in the image</a:t>
            </a:r>
            <a:endParaRPr lang="en-US" sz="1944" dirty="0"/>
          </a:p>
        </p:txBody>
      </p:sp>
      <p:sp>
        <p:nvSpPr>
          <p:cNvPr id="17" name="Text 12"/>
          <p:cNvSpPr/>
          <p:nvPr/>
        </p:nvSpPr>
        <p:spPr>
          <a:xfrm>
            <a:off x="10309027" y="5705832"/>
            <a:ext cx="3195280" cy="1580198"/>
          </a:xfrm>
          <a:prstGeom prst="rect">
            <a:avLst/>
          </a:prstGeom>
          <a:noFill/>
          <a:ln/>
        </p:spPr>
        <p:txBody>
          <a:bodyPr wrap="square" rtlCol="0" anchor="t"/>
          <a:lstStyle/>
          <a:p>
            <a:pPr marL="0" indent="0">
              <a:lnSpc>
                <a:spcPts val="3110"/>
              </a:lnSpc>
              <a:buNone/>
            </a:pPr>
            <a:r>
              <a:rPr lang="en-US" sz="1944" kern="0" spc="-39" dirty="0">
                <a:solidFill>
                  <a:srgbClr val="272525"/>
                </a:solidFill>
                <a:latin typeface="Source Sans Pro" pitchFamily="34" charset="0"/>
                <a:ea typeface="Source Sans Pro" pitchFamily="34" charset="-122"/>
                <a:cs typeface="Source Sans Pro" pitchFamily="34" charset="-120"/>
              </a:rPr>
              <a:t>Processes the features sequentially, learning the relationships between words in the caption</a:t>
            </a:r>
            <a:endParaRPr lang="en-US" sz="1944"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325564"/>
          </a:xfrm>
          <a:prstGeom prst="rect">
            <a:avLst/>
          </a:prstGeom>
          <a:solidFill>
            <a:srgbClr val="FFFFFF">
              <a:alpha val="75000"/>
            </a:srgbClr>
          </a:solidFill>
          <a:ln/>
        </p:spPr>
      </p:sp>
      <p:pic>
        <p:nvPicPr>
          <p:cNvPr id="4" name="Image 1" descr="preencoded.png"/>
          <p:cNvPicPr>
            <a:picLocks noChangeAspect="1"/>
          </p:cNvPicPr>
          <p:nvPr/>
        </p:nvPicPr>
        <p:blipFill>
          <a:blip r:embed="rId4"/>
          <a:stretch>
            <a:fillRect/>
          </a:stretch>
        </p:blipFill>
        <p:spPr>
          <a:xfrm>
            <a:off x="9144000" y="0"/>
            <a:ext cx="5486400" cy="8325564"/>
          </a:xfrm>
          <a:prstGeom prst="rect">
            <a:avLst/>
          </a:prstGeom>
        </p:spPr>
      </p:pic>
      <p:pic>
        <p:nvPicPr>
          <p:cNvPr id="5" name="Image 2" descr="preencoded.png"/>
          <p:cNvPicPr>
            <a:picLocks noChangeAspect="1"/>
          </p:cNvPicPr>
          <p:nvPr/>
        </p:nvPicPr>
        <p:blipFill>
          <a:blip r:embed="rId5"/>
          <a:stretch>
            <a:fillRect/>
          </a:stretch>
        </p:blipFill>
        <p:spPr>
          <a:xfrm>
            <a:off x="9359979" y="3177183"/>
            <a:ext cx="5054322" cy="1971199"/>
          </a:xfrm>
          <a:prstGeom prst="rect">
            <a:avLst/>
          </a:prstGeom>
        </p:spPr>
      </p:pic>
      <p:sp>
        <p:nvSpPr>
          <p:cNvPr id="6" name="Text 1"/>
          <p:cNvSpPr/>
          <p:nvPr/>
        </p:nvSpPr>
        <p:spPr>
          <a:xfrm>
            <a:off x="604837" y="475178"/>
            <a:ext cx="4066342" cy="508159"/>
          </a:xfrm>
          <a:prstGeom prst="rect">
            <a:avLst/>
          </a:prstGeom>
          <a:noFill/>
          <a:ln/>
        </p:spPr>
        <p:txBody>
          <a:bodyPr wrap="none" rtlCol="0" anchor="t"/>
          <a:lstStyle/>
          <a:p>
            <a:pPr marL="0" indent="0">
              <a:lnSpc>
                <a:spcPts val="4002"/>
              </a:lnSpc>
              <a:buNone/>
            </a:pPr>
            <a:r>
              <a:rPr lang="en-US" sz="3202" b="1" kern="0" spc="-64" dirty="0">
                <a:solidFill>
                  <a:srgbClr val="000000"/>
                </a:solidFill>
                <a:latin typeface="adonis-web" pitchFamily="34" charset="0"/>
                <a:ea typeface="adonis-web" pitchFamily="34" charset="-122"/>
                <a:cs typeface="adonis-web" pitchFamily="34" charset="-120"/>
              </a:rPr>
              <a:t>CNN + LSTM</a:t>
            </a:r>
            <a:endParaRPr lang="en-US" sz="3202" dirty="0"/>
          </a:p>
        </p:txBody>
      </p:sp>
      <p:sp>
        <p:nvSpPr>
          <p:cNvPr id="7" name="Text 2"/>
          <p:cNvSpPr/>
          <p:nvPr/>
        </p:nvSpPr>
        <p:spPr>
          <a:xfrm>
            <a:off x="604837" y="1242536"/>
            <a:ext cx="7934325" cy="1106329"/>
          </a:xfrm>
          <a:prstGeom prst="rect">
            <a:avLst/>
          </a:prstGeom>
          <a:noFill/>
          <a:ln/>
        </p:spPr>
        <p:txBody>
          <a:bodyPr wrap="square" rtlCol="0" anchor="t"/>
          <a:lstStyle/>
          <a:p>
            <a:pPr marL="0" indent="0">
              <a:lnSpc>
                <a:spcPts val="2177"/>
              </a:lnSpc>
              <a:buNone/>
            </a:pPr>
            <a:r>
              <a:rPr lang="en-US" sz="1361" kern="0" spc="-27" dirty="0">
                <a:solidFill>
                  <a:srgbClr val="272525"/>
                </a:solidFill>
                <a:latin typeface="Source Sans Pro" pitchFamily="34" charset="0"/>
                <a:ea typeface="Source Sans Pro" pitchFamily="34" charset="-122"/>
                <a:cs typeface="Source Sans Pro" pitchFamily="34" charset="-120"/>
              </a:rPr>
              <a:t>CNN + LSTM is another popular approach, similar to CNN + RNN, but using Long Short-Term Memory (LSTM) instead of RNN. LSTM is a type of recurrent neural network that excels at handling long sequences of data. It is often preferred for captioning because it can capture dependencies between words in the caption more effectively than traditional RNNs.</a:t>
            </a:r>
            <a:endParaRPr lang="en-US" sz="1361" dirty="0"/>
          </a:p>
        </p:txBody>
      </p:sp>
      <p:pic>
        <p:nvPicPr>
          <p:cNvPr id="8" name="Image 3" descr="preencoded.png"/>
          <p:cNvPicPr>
            <a:picLocks noChangeAspect="1"/>
          </p:cNvPicPr>
          <p:nvPr/>
        </p:nvPicPr>
        <p:blipFill>
          <a:blip r:embed="rId6"/>
          <a:stretch>
            <a:fillRect/>
          </a:stretch>
        </p:blipFill>
        <p:spPr>
          <a:xfrm>
            <a:off x="604837" y="2543175"/>
            <a:ext cx="431959" cy="431959"/>
          </a:xfrm>
          <a:prstGeom prst="rect">
            <a:avLst/>
          </a:prstGeom>
        </p:spPr>
      </p:pic>
      <p:sp>
        <p:nvSpPr>
          <p:cNvPr id="9" name="Text 3"/>
          <p:cNvSpPr/>
          <p:nvPr/>
        </p:nvSpPr>
        <p:spPr>
          <a:xfrm>
            <a:off x="604837" y="3147893"/>
            <a:ext cx="2033111" cy="254198"/>
          </a:xfrm>
          <a:prstGeom prst="rect">
            <a:avLst/>
          </a:prstGeom>
          <a:noFill/>
          <a:ln/>
        </p:spPr>
        <p:txBody>
          <a:bodyPr wrap="none" rtlCol="0" anchor="t"/>
          <a:lstStyle/>
          <a:p>
            <a:pPr marL="0" indent="0" algn="l">
              <a:lnSpc>
                <a:spcPts val="2001"/>
              </a:lnSpc>
              <a:buNone/>
            </a:pPr>
            <a:r>
              <a:rPr lang="en-US" sz="1601" b="1" kern="0" spc="-32" dirty="0">
                <a:solidFill>
                  <a:srgbClr val="272525"/>
                </a:solidFill>
                <a:latin typeface="adonis-web" pitchFamily="34" charset="0"/>
                <a:ea typeface="adonis-web" pitchFamily="34" charset="-122"/>
                <a:cs typeface="adonis-web" pitchFamily="34" charset="-120"/>
              </a:rPr>
              <a:t>Feature Extraction</a:t>
            </a:r>
            <a:endParaRPr lang="en-US" sz="1601" dirty="0"/>
          </a:p>
        </p:txBody>
      </p:sp>
      <p:sp>
        <p:nvSpPr>
          <p:cNvPr id="10" name="Text 4"/>
          <p:cNvSpPr/>
          <p:nvPr/>
        </p:nvSpPr>
        <p:spPr>
          <a:xfrm>
            <a:off x="604837" y="3505676"/>
            <a:ext cx="7934325" cy="553164"/>
          </a:xfrm>
          <a:prstGeom prst="rect">
            <a:avLst/>
          </a:prstGeom>
          <a:noFill/>
          <a:ln/>
        </p:spPr>
        <p:txBody>
          <a:bodyPr wrap="square" rtlCol="0" anchor="t"/>
          <a:lstStyle/>
          <a:p>
            <a:pPr marL="0" indent="0" algn="l">
              <a:lnSpc>
                <a:spcPts val="2177"/>
              </a:lnSpc>
              <a:buNone/>
            </a:pPr>
            <a:r>
              <a:rPr lang="en-US" sz="1361" kern="0" spc="-27" dirty="0">
                <a:solidFill>
                  <a:srgbClr val="272525"/>
                </a:solidFill>
                <a:latin typeface="Source Sans Pro" pitchFamily="34" charset="0"/>
                <a:ea typeface="Source Sans Pro" pitchFamily="34" charset="-122"/>
                <a:cs typeface="Source Sans Pro" pitchFamily="34" charset="-120"/>
              </a:rPr>
              <a:t>The CNN extracts relevant features from the x-ray image, focusing on identifying crucial anatomical structures and abnormalities.</a:t>
            </a:r>
            <a:endParaRPr lang="en-US" sz="1361" dirty="0"/>
          </a:p>
        </p:txBody>
      </p:sp>
      <p:pic>
        <p:nvPicPr>
          <p:cNvPr id="11" name="Image 4" descr="preencoded.png"/>
          <p:cNvPicPr>
            <a:picLocks noChangeAspect="1"/>
          </p:cNvPicPr>
          <p:nvPr/>
        </p:nvPicPr>
        <p:blipFill>
          <a:blip r:embed="rId7"/>
          <a:stretch>
            <a:fillRect/>
          </a:stretch>
        </p:blipFill>
        <p:spPr>
          <a:xfrm>
            <a:off x="604837" y="4577239"/>
            <a:ext cx="431959" cy="431959"/>
          </a:xfrm>
          <a:prstGeom prst="rect">
            <a:avLst/>
          </a:prstGeom>
        </p:spPr>
      </p:pic>
      <p:sp>
        <p:nvSpPr>
          <p:cNvPr id="12" name="Text 5"/>
          <p:cNvSpPr/>
          <p:nvPr/>
        </p:nvSpPr>
        <p:spPr>
          <a:xfrm>
            <a:off x="604837" y="5181957"/>
            <a:ext cx="2033111" cy="254198"/>
          </a:xfrm>
          <a:prstGeom prst="rect">
            <a:avLst/>
          </a:prstGeom>
          <a:noFill/>
          <a:ln/>
        </p:spPr>
        <p:txBody>
          <a:bodyPr wrap="none" rtlCol="0" anchor="t"/>
          <a:lstStyle/>
          <a:p>
            <a:pPr marL="0" indent="0" algn="l">
              <a:lnSpc>
                <a:spcPts val="2001"/>
              </a:lnSpc>
              <a:buNone/>
            </a:pPr>
            <a:r>
              <a:rPr lang="en-US" sz="1601" b="1" kern="0" spc="-32" dirty="0">
                <a:solidFill>
                  <a:srgbClr val="272525"/>
                </a:solidFill>
                <a:latin typeface="adonis-web" pitchFamily="34" charset="0"/>
                <a:ea typeface="adonis-web" pitchFamily="34" charset="-122"/>
                <a:cs typeface="adonis-web" pitchFamily="34" charset="-120"/>
              </a:rPr>
              <a:t>Sequence Modeling</a:t>
            </a:r>
            <a:endParaRPr lang="en-US" sz="1601" dirty="0"/>
          </a:p>
        </p:txBody>
      </p:sp>
      <p:sp>
        <p:nvSpPr>
          <p:cNvPr id="13" name="Text 6"/>
          <p:cNvSpPr/>
          <p:nvPr/>
        </p:nvSpPr>
        <p:spPr>
          <a:xfrm>
            <a:off x="604837" y="5539740"/>
            <a:ext cx="7934325" cy="553164"/>
          </a:xfrm>
          <a:prstGeom prst="rect">
            <a:avLst/>
          </a:prstGeom>
          <a:noFill/>
          <a:ln/>
        </p:spPr>
        <p:txBody>
          <a:bodyPr wrap="square" rtlCol="0" anchor="t"/>
          <a:lstStyle/>
          <a:p>
            <a:pPr marL="0" indent="0" algn="l">
              <a:lnSpc>
                <a:spcPts val="2177"/>
              </a:lnSpc>
              <a:buNone/>
            </a:pPr>
            <a:r>
              <a:rPr lang="en-US" sz="1361" kern="0" spc="-27" dirty="0">
                <a:solidFill>
                  <a:srgbClr val="272525"/>
                </a:solidFill>
                <a:latin typeface="Source Sans Pro" pitchFamily="34" charset="0"/>
                <a:ea typeface="Source Sans Pro" pitchFamily="34" charset="-122"/>
                <a:cs typeface="Source Sans Pro" pitchFamily="34" charset="-120"/>
              </a:rPr>
              <a:t>The LSTM processes the extracted features sequentially, learning the relationships between words and predicting the next word in the caption based on the previous words.</a:t>
            </a:r>
            <a:endParaRPr lang="en-US" sz="1361" dirty="0"/>
          </a:p>
        </p:txBody>
      </p:sp>
      <p:pic>
        <p:nvPicPr>
          <p:cNvPr id="14" name="Image 5" descr="preencoded.png"/>
          <p:cNvPicPr>
            <a:picLocks noChangeAspect="1"/>
          </p:cNvPicPr>
          <p:nvPr/>
        </p:nvPicPr>
        <p:blipFill>
          <a:blip r:embed="rId8"/>
          <a:stretch>
            <a:fillRect/>
          </a:stretch>
        </p:blipFill>
        <p:spPr>
          <a:xfrm>
            <a:off x="604837" y="6611303"/>
            <a:ext cx="431959" cy="431959"/>
          </a:xfrm>
          <a:prstGeom prst="rect">
            <a:avLst/>
          </a:prstGeom>
        </p:spPr>
      </p:pic>
      <p:sp>
        <p:nvSpPr>
          <p:cNvPr id="15" name="Text 7"/>
          <p:cNvSpPr/>
          <p:nvPr/>
        </p:nvSpPr>
        <p:spPr>
          <a:xfrm>
            <a:off x="604837" y="7216021"/>
            <a:ext cx="2033111" cy="254198"/>
          </a:xfrm>
          <a:prstGeom prst="rect">
            <a:avLst/>
          </a:prstGeom>
          <a:noFill/>
          <a:ln/>
        </p:spPr>
        <p:txBody>
          <a:bodyPr wrap="none" rtlCol="0" anchor="t"/>
          <a:lstStyle/>
          <a:p>
            <a:pPr marL="0" indent="0" algn="l">
              <a:lnSpc>
                <a:spcPts val="2001"/>
              </a:lnSpc>
              <a:buNone/>
            </a:pPr>
            <a:r>
              <a:rPr lang="en-US" sz="1601" b="1" kern="0" spc="-32" dirty="0">
                <a:solidFill>
                  <a:srgbClr val="272525"/>
                </a:solidFill>
                <a:latin typeface="adonis-web" pitchFamily="34" charset="0"/>
                <a:ea typeface="adonis-web" pitchFamily="34" charset="-122"/>
                <a:cs typeface="adonis-web" pitchFamily="34" charset="-120"/>
              </a:rPr>
              <a:t>Caption Generation</a:t>
            </a:r>
            <a:endParaRPr lang="en-US" sz="1601" dirty="0"/>
          </a:p>
        </p:txBody>
      </p:sp>
      <p:sp>
        <p:nvSpPr>
          <p:cNvPr id="16" name="Text 8"/>
          <p:cNvSpPr/>
          <p:nvPr/>
        </p:nvSpPr>
        <p:spPr>
          <a:xfrm>
            <a:off x="604837" y="7573804"/>
            <a:ext cx="7934325" cy="276582"/>
          </a:xfrm>
          <a:prstGeom prst="rect">
            <a:avLst/>
          </a:prstGeom>
          <a:noFill/>
          <a:ln/>
        </p:spPr>
        <p:txBody>
          <a:bodyPr wrap="none" rtlCol="0" anchor="t"/>
          <a:lstStyle/>
          <a:p>
            <a:pPr marL="0" indent="0" algn="l">
              <a:lnSpc>
                <a:spcPts val="2177"/>
              </a:lnSpc>
              <a:buNone/>
            </a:pPr>
            <a:r>
              <a:rPr lang="en-US" sz="1361" kern="0" spc="-27" dirty="0">
                <a:solidFill>
                  <a:srgbClr val="272525"/>
                </a:solidFill>
                <a:latin typeface="Source Sans Pro" pitchFamily="34" charset="0"/>
                <a:ea typeface="Source Sans Pro" pitchFamily="34" charset="-122"/>
                <a:cs typeface="Source Sans Pro" pitchFamily="34" charset="-120"/>
              </a:rPr>
              <a:t>The LSTM generates a coherent and informative caption that accurately describes the content of the x-ray image.</a:t>
            </a:r>
            <a:endParaRPr lang="en-US" sz="1361"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TotalTime>
  <Words>1473</Words>
  <Application>Microsoft Office PowerPoint</Application>
  <PresentationFormat>Custom</PresentationFormat>
  <Paragraphs>119</Paragraphs>
  <Slides>12</Slides>
  <Notes>12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12</vt:i4>
      </vt:variant>
    </vt:vector>
  </HeadingPairs>
  <TitlesOfParts>
    <vt:vector size="20" baseType="lpstr">
      <vt:lpstr>adonis-web</vt:lpstr>
      <vt:lpstr>Aptos Narrow</vt:lpstr>
      <vt:lpstr>Arial</vt:lpstr>
      <vt:lpstr>Calibri</vt:lpstr>
      <vt:lpstr>Calibri Light</vt:lpstr>
      <vt:lpstr>Californian FB</vt:lpstr>
      <vt:lpstr>Source Sans Pro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Pratik Parbhane</cp:lastModifiedBy>
  <cp:revision>5</cp:revision>
  <dcterms:created xsi:type="dcterms:W3CDTF">2024-07-17T06:49:44Z</dcterms:created>
  <dcterms:modified xsi:type="dcterms:W3CDTF">2024-07-17T19:30:36Z</dcterms:modified>
</cp:coreProperties>
</file>